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790" r:id="rId5"/>
  </p:sldMasterIdLst>
  <p:notesMasterIdLst>
    <p:notesMasterId r:id="rId36"/>
  </p:notesMasterIdLst>
  <p:handoutMasterIdLst>
    <p:handoutMasterId r:id="rId37"/>
  </p:handoutMasterIdLst>
  <p:sldIdLst>
    <p:sldId id="1719" r:id="rId6"/>
    <p:sldId id="1992" r:id="rId7"/>
    <p:sldId id="1716" r:id="rId8"/>
    <p:sldId id="263" r:id="rId9"/>
    <p:sldId id="1660" r:id="rId10"/>
    <p:sldId id="1527" r:id="rId11"/>
    <p:sldId id="1995" r:id="rId12"/>
    <p:sldId id="567" r:id="rId13"/>
    <p:sldId id="1118" r:id="rId14"/>
    <p:sldId id="3378" r:id="rId15"/>
    <p:sldId id="2002" r:id="rId16"/>
    <p:sldId id="1996" r:id="rId17"/>
    <p:sldId id="556" r:id="rId18"/>
    <p:sldId id="3377" r:id="rId19"/>
    <p:sldId id="566" r:id="rId20"/>
    <p:sldId id="262" r:id="rId21"/>
    <p:sldId id="3379" r:id="rId22"/>
    <p:sldId id="2001" r:id="rId23"/>
    <p:sldId id="1997" r:id="rId24"/>
    <p:sldId id="3361" r:id="rId25"/>
    <p:sldId id="3363" r:id="rId26"/>
    <p:sldId id="3380" r:id="rId27"/>
    <p:sldId id="2000" r:id="rId28"/>
    <p:sldId id="1998" r:id="rId29"/>
    <p:sldId id="1614" r:id="rId30"/>
    <p:sldId id="3346" r:id="rId31"/>
    <p:sldId id="559" r:id="rId32"/>
    <p:sldId id="3375" r:id="rId33"/>
    <p:sldId id="1999" r:id="rId34"/>
    <p:sldId id="1532" r:id="rId3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LADS Template" id="{38B656EC-D568-4EF7-8842-9FA1AE1192C9}">
          <p14:sldIdLst>
            <p14:sldId id="1719"/>
            <p14:sldId id="1992"/>
            <p14:sldId id="1716"/>
            <p14:sldId id="263"/>
            <p14:sldId id="1660"/>
            <p14:sldId id="1527"/>
            <p14:sldId id="1995"/>
            <p14:sldId id="567"/>
            <p14:sldId id="1118"/>
            <p14:sldId id="3378"/>
            <p14:sldId id="2002"/>
            <p14:sldId id="1996"/>
            <p14:sldId id="556"/>
            <p14:sldId id="3377"/>
            <p14:sldId id="566"/>
            <p14:sldId id="262"/>
            <p14:sldId id="3379"/>
            <p14:sldId id="2001"/>
            <p14:sldId id="1997"/>
            <p14:sldId id="3361"/>
            <p14:sldId id="3363"/>
            <p14:sldId id="3380"/>
            <p14:sldId id="2000"/>
            <p14:sldId id="1998"/>
            <p14:sldId id="1614"/>
            <p14:sldId id="3346"/>
            <p14:sldId id="559"/>
            <p14:sldId id="3375"/>
            <p14:sldId id="1999"/>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50E6FF"/>
    <a:srgbClr val="FEF000"/>
    <a:srgbClr val="3B2E58"/>
    <a:srgbClr val="243A5E"/>
    <a:srgbClr val="274B47"/>
    <a:srgbClr val="2F2F2F"/>
    <a:srgbClr val="525252"/>
    <a:srgbClr val="054B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C084F3-C434-477C-AD08-CBC7CE70DEF0}" v="31" dt="2019-11-12T14:31:19.6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16" autoAdjust="0"/>
    <p:restoredTop sz="70129" autoAdjust="0"/>
  </p:normalViewPr>
  <p:slideViewPr>
    <p:cSldViewPr snapToGrid="0">
      <p:cViewPr varScale="1">
        <p:scale>
          <a:sx n="80" d="100"/>
          <a:sy n="80" d="100"/>
        </p:scale>
        <p:origin x="1830" y="84"/>
      </p:cViewPr>
      <p:guideLst/>
    </p:cSldViewPr>
  </p:slideViewPr>
  <p:outlineViewPr>
    <p:cViewPr>
      <p:scale>
        <a:sx n="33" d="100"/>
        <a:sy n="33" d="100"/>
      </p:scale>
      <p:origin x="0" y="-5035"/>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113" d="100"/>
          <a:sy n="113" d="100"/>
        </p:scale>
        <p:origin x="531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microsoft.com/office/2016/11/relationships/changesInfo" Target="changesInfos/changesInfo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uck Woody" userId="4205aafe-f083-4d36-8b19-c9188dd9e34d" providerId="ADAL" clId="{2DC084F3-C434-477C-AD08-CBC7CE70DEF0}"/>
    <pc:docChg chg="custSel addSld delSld modSld sldOrd modSection">
      <pc:chgData name="Buck Woody" userId="4205aafe-f083-4d36-8b19-c9188dd9e34d" providerId="ADAL" clId="{2DC084F3-C434-477C-AD08-CBC7CE70DEF0}" dt="2019-11-12T14:32:29.150" v="199" actId="478"/>
      <pc:docMkLst>
        <pc:docMk/>
      </pc:docMkLst>
      <pc:sldChg chg="del">
        <pc:chgData name="Buck Woody" userId="4205aafe-f083-4d36-8b19-c9188dd9e34d" providerId="ADAL" clId="{2DC084F3-C434-477C-AD08-CBC7CE70DEF0}" dt="2019-11-12T14:27:30.445" v="180"/>
        <pc:sldMkLst>
          <pc:docMk/>
          <pc:sldMk cId="2066322911" sldId="258"/>
        </pc:sldMkLst>
      </pc:sldChg>
      <pc:sldChg chg="del">
        <pc:chgData name="Buck Woody" userId="4205aafe-f083-4d36-8b19-c9188dd9e34d" providerId="ADAL" clId="{2DC084F3-C434-477C-AD08-CBC7CE70DEF0}" dt="2019-11-12T14:27:30.445" v="180"/>
        <pc:sldMkLst>
          <pc:docMk/>
          <pc:sldMk cId="2815439024" sldId="262"/>
        </pc:sldMkLst>
      </pc:sldChg>
      <pc:sldChg chg="del">
        <pc:chgData name="Buck Woody" userId="4205aafe-f083-4d36-8b19-c9188dd9e34d" providerId="ADAL" clId="{2DC084F3-C434-477C-AD08-CBC7CE70DEF0}" dt="2019-11-12T14:27:30.445" v="180"/>
        <pc:sldMkLst>
          <pc:docMk/>
          <pc:sldMk cId="2195982631" sldId="556"/>
        </pc:sldMkLst>
      </pc:sldChg>
      <pc:sldChg chg="del">
        <pc:chgData name="Buck Woody" userId="4205aafe-f083-4d36-8b19-c9188dd9e34d" providerId="ADAL" clId="{2DC084F3-C434-477C-AD08-CBC7CE70DEF0}" dt="2019-11-12T14:27:30.445" v="180"/>
        <pc:sldMkLst>
          <pc:docMk/>
          <pc:sldMk cId="2125740776" sldId="566"/>
        </pc:sldMkLst>
      </pc:sldChg>
      <pc:sldChg chg="del">
        <pc:chgData name="Buck Woody" userId="4205aafe-f083-4d36-8b19-c9188dd9e34d" providerId="ADAL" clId="{2DC084F3-C434-477C-AD08-CBC7CE70DEF0}" dt="2019-11-12T13:57:08.207" v="2" actId="2696"/>
        <pc:sldMkLst>
          <pc:docMk/>
          <pc:sldMk cId="3305407906" sldId="1518"/>
        </pc:sldMkLst>
      </pc:sldChg>
      <pc:sldChg chg="del">
        <pc:chgData name="Buck Woody" userId="4205aafe-f083-4d36-8b19-c9188dd9e34d" providerId="ADAL" clId="{2DC084F3-C434-477C-AD08-CBC7CE70DEF0}" dt="2019-11-12T13:57:08.301" v="7" actId="2696"/>
        <pc:sldMkLst>
          <pc:docMk/>
          <pc:sldMk cId="1995050349" sldId="1523"/>
        </pc:sldMkLst>
      </pc:sldChg>
      <pc:sldChg chg="del">
        <pc:chgData name="Buck Woody" userId="4205aafe-f083-4d36-8b19-c9188dd9e34d" providerId="ADAL" clId="{2DC084F3-C434-477C-AD08-CBC7CE70DEF0}" dt="2019-11-12T14:00:37.860" v="46" actId="2696"/>
        <pc:sldMkLst>
          <pc:docMk/>
          <pc:sldMk cId="1811665972" sldId="1524"/>
        </pc:sldMkLst>
      </pc:sldChg>
      <pc:sldChg chg="addSp delSp modSp ord">
        <pc:chgData name="Buck Woody" userId="4205aafe-f083-4d36-8b19-c9188dd9e34d" providerId="ADAL" clId="{2DC084F3-C434-477C-AD08-CBC7CE70DEF0}" dt="2019-11-12T14:31:41.719" v="191" actId="478"/>
        <pc:sldMkLst>
          <pc:docMk/>
          <pc:sldMk cId="203203085" sldId="1527"/>
        </pc:sldMkLst>
        <pc:spChg chg="mod">
          <ac:chgData name="Buck Woody" userId="4205aafe-f083-4d36-8b19-c9188dd9e34d" providerId="ADAL" clId="{2DC084F3-C434-477C-AD08-CBC7CE70DEF0}" dt="2019-11-12T14:01:31.157" v="92" actId="20577"/>
          <ac:spMkLst>
            <pc:docMk/>
            <pc:sldMk cId="203203085" sldId="1527"/>
            <ac:spMk id="3" creationId="{00000000-0000-0000-0000-000000000000}"/>
          </ac:spMkLst>
        </pc:spChg>
        <pc:spChg chg="del">
          <ac:chgData name="Buck Woody" userId="4205aafe-f083-4d36-8b19-c9188dd9e34d" providerId="ADAL" clId="{2DC084F3-C434-477C-AD08-CBC7CE70DEF0}" dt="2019-11-12T14:31:38.205" v="190" actId="478"/>
          <ac:spMkLst>
            <pc:docMk/>
            <pc:sldMk cId="203203085" sldId="1527"/>
            <ac:spMk id="4" creationId="{00000000-0000-0000-0000-000000000000}"/>
          </ac:spMkLst>
        </pc:spChg>
        <pc:spChg chg="add del mod">
          <ac:chgData name="Buck Woody" userId="4205aafe-f083-4d36-8b19-c9188dd9e34d" providerId="ADAL" clId="{2DC084F3-C434-477C-AD08-CBC7CE70DEF0}" dt="2019-11-12T14:31:41.719" v="191" actId="478"/>
          <ac:spMkLst>
            <pc:docMk/>
            <pc:sldMk cId="203203085" sldId="1527"/>
            <ac:spMk id="5" creationId="{AD304322-7CEF-4D3F-A387-8AE36FDCC42A}"/>
          </ac:spMkLst>
        </pc:spChg>
      </pc:sldChg>
      <pc:sldChg chg="del">
        <pc:chgData name="Buck Woody" userId="4205aafe-f083-4d36-8b19-c9188dd9e34d" providerId="ADAL" clId="{2DC084F3-C434-477C-AD08-CBC7CE70DEF0}" dt="2019-11-12T14:00:41.876" v="47" actId="2696"/>
        <pc:sldMkLst>
          <pc:docMk/>
          <pc:sldMk cId="3249496989" sldId="1529"/>
        </pc:sldMkLst>
      </pc:sldChg>
      <pc:sldChg chg="del">
        <pc:chgData name="Buck Woody" userId="4205aafe-f083-4d36-8b19-c9188dd9e34d" providerId="ADAL" clId="{2DC084F3-C434-477C-AD08-CBC7CE70DEF0}" dt="2019-11-12T13:57:26.350" v="13" actId="2696"/>
        <pc:sldMkLst>
          <pc:docMk/>
          <pc:sldMk cId="1041029672" sldId="1530"/>
        </pc:sldMkLst>
      </pc:sldChg>
      <pc:sldChg chg="del">
        <pc:chgData name="Buck Woody" userId="4205aafe-f083-4d36-8b19-c9188dd9e34d" providerId="ADAL" clId="{2DC084F3-C434-477C-AD08-CBC7CE70DEF0}" dt="2019-11-12T13:57:26.360" v="14" actId="2696"/>
        <pc:sldMkLst>
          <pc:docMk/>
          <pc:sldMk cId="1789865309" sldId="1531"/>
        </pc:sldMkLst>
      </pc:sldChg>
      <pc:sldChg chg="addSp modSp">
        <pc:chgData name="Buck Woody" userId="4205aafe-f083-4d36-8b19-c9188dd9e34d" providerId="ADAL" clId="{2DC084F3-C434-477C-AD08-CBC7CE70DEF0}" dt="2019-11-12T14:31:19.641" v="189" actId="207"/>
        <pc:sldMkLst>
          <pc:docMk/>
          <pc:sldMk cId="2402828649" sldId="1532"/>
        </pc:sldMkLst>
        <pc:spChg chg="add mod">
          <ac:chgData name="Buck Woody" userId="4205aafe-f083-4d36-8b19-c9188dd9e34d" providerId="ADAL" clId="{2DC084F3-C434-477C-AD08-CBC7CE70DEF0}" dt="2019-11-12T14:31:19.641" v="189" actId="207"/>
          <ac:spMkLst>
            <pc:docMk/>
            <pc:sldMk cId="2402828649" sldId="1532"/>
            <ac:spMk id="2" creationId="{F67B9D02-C694-4368-A4D9-AC1D06B72425}"/>
          </ac:spMkLst>
        </pc:spChg>
      </pc:sldChg>
      <pc:sldChg chg="del">
        <pc:chgData name="Buck Woody" userId="4205aafe-f083-4d36-8b19-c9188dd9e34d" providerId="ADAL" clId="{2DC084F3-C434-477C-AD08-CBC7CE70DEF0}" dt="2019-11-12T13:57:00.714" v="1" actId="2696"/>
        <pc:sldMkLst>
          <pc:docMk/>
          <pc:sldMk cId="3632102777" sldId="1536"/>
        </pc:sldMkLst>
      </pc:sldChg>
      <pc:sldChg chg="del">
        <pc:chgData name="Buck Woody" userId="4205aafe-f083-4d36-8b19-c9188dd9e34d" providerId="ADAL" clId="{2DC084F3-C434-477C-AD08-CBC7CE70DEF0}" dt="2019-11-12T13:57:08.262" v="5" actId="2696"/>
        <pc:sldMkLst>
          <pc:docMk/>
          <pc:sldMk cId="895908902" sldId="1548"/>
        </pc:sldMkLst>
      </pc:sldChg>
      <pc:sldChg chg="del">
        <pc:chgData name="Buck Woody" userId="4205aafe-f083-4d36-8b19-c9188dd9e34d" providerId="ADAL" clId="{2DC084F3-C434-477C-AD08-CBC7CE70DEF0}" dt="2019-11-12T13:57:08.284" v="6" actId="2696"/>
        <pc:sldMkLst>
          <pc:docMk/>
          <pc:sldMk cId="3188989622" sldId="1635"/>
        </pc:sldMkLst>
      </pc:sldChg>
      <pc:sldChg chg="del">
        <pc:chgData name="Buck Woody" userId="4205aafe-f083-4d36-8b19-c9188dd9e34d" providerId="ADAL" clId="{2DC084F3-C434-477C-AD08-CBC7CE70DEF0}" dt="2019-11-12T13:57:08.219" v="3" actId="2696"/>
        <pc:sldMkLst>
          <pc:docMk/>
          <pc:sldMk cId="3957722359" sldId="1660"/>
        </pc:sldMkLst>
      </pc:sldChg>
      <pc:sldChg chg="del">
        <pc:chgData name="Buck Woody" userId="4205aafe-f083-4d36-8b19-c9188dd9e34d" providerId="ADAL" clId="{2DC084F3-C434-477C-AD08-CBC7CE70DEF0}" dt="2019-11-12T13:57:08.231" v="4" actId="2696"/>
        <pc:sldMkLst>
          <pc:docMk/>
          <pc:sldMk cId="1793706927" sldId="1670"/>
        </pc:sldMkLst>
      </pc:sldChg>
      <pc:sldChg chg="addSp delSp modSp">
        <pc:chgData name="Buck Woody" userId="4205aafe-f083-4d36-8b19-c9188dd9e34d" providerId="ADAL" clId="{2DC084F3-C434-477C-AD08-CBC7CE70DEF0}" dt="2019-11-12T14:01:09.838" v="61" actId="478"/>
        <pc:sldMkLst>
          <pc:docMk/>
          <pc:sldMk cId="1490695021" sldId="1716"/>
        </pc:sldMkLst>
        <pc:spChg chg="del">
          <ac:chgData name="Buck Woody" userId="4205aafe-f083-4d36-8b19-c9188dd9e34d" providerId="ADAL" clId="{2DC084F3-C434-477C-AD08-CBC7CE70DEF0}" dt="2019-11-12T14:01:06.699" v="60" actId="478"/>
          <ac:spMkLst>
            <pc:docMk/>
            <pc:sldMk cId="1490695021" sldId="1716"/>
            <ac:spMk id="3" creationId="{EB03E4EA-274B-4BE4-9A52-00B5B2697A08}"/>
          </ac:spMkLst>
        </pc:spChg>
        <pc:spChg chg="add del mod">
          <ac:chgData name="Buck Woody" userId="4205aafe-f083-4d36-8b19-c9188dd9e34d" providerId="ADAL" clId="{2DC084F3-C434-477C-AD08-CBC7CE70DEF0}" dt="2019-11-12T14:01:09.838" v="61" actId="478"/>
          <ac:spMkLst>
            <pc:docMk/>
            <pc:sldMk cId="1490695021" sldId="1716"/>
            <ac:spMk id="4" creationId="{0DB011F9-ADFD-4E1A-87C6-878DC50EEC94}"/>
          </ac:spMkLst>
        </pc:spChg>
        <pc:spChg chg="mod">
          <ac:chgData name="Buck Woody" userId="4205aafe-f083-4d36-8b19-c9188dd9e34d" providerId="ADAL" clId="{2DC084F3-C434-477C-AD08-CBC7CE70DEF0}" dt="2019-11-12T14:00:57.964" v="59" actId="20577"/>
          <ac:spMkLst>
            <pc:docMk/>
            <pc:sldMk cId="1490695021" sldId="1716"/>
            <ac:spMk id="8" creationId="{D18A1E48-C74E-4B7C-95F4-2342DAC963A9}"/>
          </ac:spMkLst>
        </pc:spChg>
      </pc:sldChg>
      <pc:sldChg chg="addSp delSp modSp">
        <pc:chgData name="Buck Woody" userId="4205aafe-f083-4d36-8b19-c9188dd9e34d" providerId="ADAL" clId="{2DC084F3-C434-477C-AD08-CBC7CE70DEF0}" dt="2019-11-12T13:59:54.633" v="35" actId="1076"/>
        <pc:sldMkLst>
          <pc:docMk/>
          <pc:sldMk cId="3635852913" sldId="1719"/>
        </pc:sldMkLst>
        <pc:spChg chg="add del mod">
          <ac:chgData name="Buck Woody" userId="4205aafe-f083-4d36-8b19-c9188dd9e34d" providerId="ADAL" clId="{2DC084F3-C434-477C-AD08-CBC7CE70DEF0}" dt="2019-11-12T13:59:50.915" v="34" actId="478"/>
          <ac:spMkLst>
            <pc:docMk/>
            <pc:sldMk cId="3635852913" sldId="1719"/>
            <ac:spMk id="2" creationId="{A10E4D6F-75C8-45AA-A41B-A74C25219E28}"/>
          </ac:spMkLst>
        </pc:spChg>
        <pc:spChg chg="mod">
          <ac:chgData name="Buck Woody" userId="4205aafe-f083-4d36-8b19-c9188dd9e34d" providerId="ADAL" clId="{2DC084F3-C434-477C-AD08-CBC7CE70DEF0}" dt="2019-11-12T13:59:54.633" v="35" actId="1076"/>
          <ac:spMkLst>
            <pc:docMk/>
            <pc:sldMk cId="3635852913" sldId="1719"/>
            <ac:spMk id="4" creationId="{00000000-0000-0000-0000-000000000000}"/>
          </ac:spMkLst>
        </pc:spChg>
        <pc:spChg chg="del mod">
          <ac:chgData name="Buck Woody" userId="4205aafe-f083-4d36-8b19-c9188dd9e34d" providerId="ADAL" clId="{2DC084F3-C434-477C-AD08-CBC7CE70DEF0}" dt="2019-11-12T13:59:48.413" v="33"/>
          <ac:spMkLst>
            <pc:docMk/>
            <pc:sldMk cId="3635852913" sldId="1719"/>
            <ac:spMk id="5" creationId="{00000000-0000-0000-0000-000000000000}"/>
          </ac:spMkLst>
        </pc:spChg>
      </pc:sldChg>
      <pc:sldChg chg="del">
        <pc:chgData name="Buck Woody" userId="4205aafe-f083-4d36-8b19-c9188dd9e34d" providerId="ADAL" clId="{2DC084F3-C434-477C-AD08-CBC7CE70DEF0}" dt="2019-11-12T13:57:19.635" v="12" actId="2696"/>
        <pc:sldMkLst>
          <pc:docMk/>
          <pc:sldMk cId="737538867" sldId="1804"/>
        </pc:sldMkLst>
      </pc:sldChg>
      <pc:sldChg chg="del">
        <pc:chgData name="Buck Woody" userId="4205aafe-f083-4d36-8b19-c9188dd9e34d" providerId="ADAL" clId="{2DC084F3-C434-477C-AD08-CBC7CE70DEF0}" dt="2019-11-12T13:57:19.592" v="9" actId="2696"/>
        <pc:sldMkLst>
          <pc:docMk/>
          <pc:sldMk cId="2694731678" sldId="1841"/>
        </pc:sldMkLst>
      </pc:sldChg>
      <pc:sldChg chg="del">
        <pc:chgData name="Buck Woody" userId="4205aafe-f083-4d36-8b19-c9188dd9e34d" providerId="ADAL" clId="{2DC084F3-C434-477C-AD08-CBC7CE70DEF0}" dt="2019-11-12T13:57:19.527" v="8" actId="2696"/>
        <pc:sldMkLst>
          <pc:docMk/>
          <pc:sldMk cId="1351745267" sldId="1849"/>
        </pc:sldMkLst>
      </pc:sldChg>
      <pc:sldChg chg="del">
        <pc:chgData name="Buck Woody" userId="4205aafe-f083-4d36-8b19-c9188dd9e34d" providerId="ADAL" clId="{2DC084F3-C434-477C-AD08-CBC7CE70DEF0}" dt="2019-11-12T13:57:19.625" v="11" actId="2696"/>
        <pc:sldMkLst>
          <pc:docMk/>
          <pc:sldMk cId="4107298689" sldId="1941"/>
        </pc:sldMkLst>
      </pc:sldChg>
      <pc:sldChg chg="del">
        <pc:chgData name="Buck Woody" userId="4205aafe-f083-4d36-8b19-c9188dd9e34d" providerId="ADAL" clId="{2DC084F3-C434-477C-AD08-CBC7CE70DEF0}" dt="2019-11-12T13:57:19.611" v="10" actId="2696"/>
        <pc:sldMkLst>
          <pc:docMk/>
          <pc:sldMk cId="568571793" sldId="1991"/>
        </pc:sldMkLst>
      </pc:sldChg>
      <pc:sldChg chg="addSp delSp modSp">
        <pc:chgData name="Buck Woody" userId="4205aafe-f083-4d36-8b19-c9188dd9e34d" providerId="ADAL" clId="{2DC084F3-C434-477C-AD08-CBC7CE70DEF0}" dt="2019-11-12T14:00:21.722" v="45" actId="1076"/>
        <pc:sldMkLst>
          <pc:docMk/>
          <pc:sldMk cId="2637408160" sldId="1992"/>
        </pc:sldMkLst>
        <pc:spChg chg="add del mod">
          <ac:chgData name="Buck Woody" userId="4205aafe-f083-4d36-8b19-c9188dd9e34d" providerId="ADAL" clId="{2DC084F3-C434-477C-AD08-CBC7CE70DEF0}" dt="2019-11-12T14:00:05.810" v="37" actId="478"/>
          <ac:spMkLst>
            <pc:docMk/>
            <pc:sldMk cId="2637408160" sldId="1992"/>
            <ac:spMk id="3" creationId="{8629BB7E-EE24-4A32-AC64-BF864FE82B4F}"/>
          </ac:spMkLst>
        </pc:spChg>
        <pc:spChg chg="del">
          <ac:chgData name="Buck Woody" userId="4205aafe-f083-4d36-8b19-c9188dd9e34d" providerId="ADAL" clId="{2DC084F3-C434-477C-AD08-CBC7CE70DEF0}" dt="2019-11-12T14:00:03.101" v="36" actId="478"/>
          <ac:spMkLst>
            <pc:docMk/>
            <pc:sldMk cId="2637408160" sldId="1992"/>
            <ac:spMk id="4" creationId="{00000000-0000-0000-0000-000000000000}"/>
          </ac:spMkLst>
        </pc:spChg>
        <pc:spChg chg="del">
          <ac:chgData name="Buck Woody" userId="4205aafe-f083-4d36-8b19-c9188dd9e34d" providerId="ADAL" clId="{2DC084F3-C434-477C-AD08-CBC7CE70DEF0}" dt="2019-11-12T14:00:03.101" v="36" actId="478"/>
          <ac:spMkLst>
            <pc:docMk/>
            <pc:sldMk cId="2637408160" sldId="1992"/>
            <ac:spMk id="5" creationId="{00000000-0000-0000-0000-000000000000}"/>
          </ac:spMkLst>
        </pc:spChg>
        <pc:spChg chg="del">
          <ac:chgData name="Buck Woody" userId="4205aafe-f083-4d36-8b19-c9188dd9e34d" providerId="ADAL" clId="{2DC084F3-C434-477C-AD08-CBC7CE70DEF0}" dt="2019-11-12T13:59:35.123" v="31" actId="478"/>
          <ac:spMkLst>
            <pc:docMk/>
            <pc:sldMk cId="2637408160" sldId="1992"/>
            <ac:spMk id="7" creationId="{A2E1D34D-1BB7-4DC4-90EC-3FA4FFDC52ED}"/>
          </ac:spMkLst>
        </pc:spChg>
        <pc:spChg chg="add del mod">
          <ac:chgData name="Buck Woody" userId="4205aafe-f083-4d36-8b19-c9188dd9e34d" providerId="ADAL" clId="{2DC084F3-C434-477C-AD08-CBC7CE70DEF0}" dt="2019-11-12T14:00:05.810" v="37" actId="478"/>
          <ac:spMkLst>
            <pc:docMk/>
            <pc:sldMk cId="2637408160" sldId="1992"/>
            <ac:spMk id="9" creationId="{D0897B2D-880B-4C97-A7CD-36D4F554CDF4}"/>
          </ac:spMkLst>
        </pc:spChg>
        <pc:spChg chg="add mod">
          <ac:chgData name="Buck Woody" userId="4205aafe-f083-4d36-8b19-c9188dd9e34d" providerId="ADAL" clId="{2DC084F3-C434-477C-AD08-CBC7CE70DEF0}" dt="2019-11-12T14:00:21.722" v="45" actId="1076"/>
          <ac:spMkLst>
            <pc:docMk/>
            <pc:sldMk cId="2637408160" sldId="1992"/>
            <ac:spMk id="10" creationId="{1182E14A-5199-4DA1-9744-DF3AF1AD64E1}"/>
          </ac:spMkLst>
        </pc:spChg>
        <pc:picChg chg="add">
          <ac:chgData name="Buck Woody" userId="4205aafe-f083-4d36-8b19-c9188dd9e34d" providerId="ADAL" clId="{2DC084F3-C434-477C-AD08-CBC7CE70DEF0}" dt="2019-11-12T13:59:37.992" v="32"/>
          <ac:picMkLst>
            <pc:docMk/>
            <pc:sldMk cId="2637408160" sldId="1992"/>
            <ac:picMk id="6" creationId="{8C8B97B1-D162-428E-99AA-9FE13FC04242}"/>
          </ac:picMkLst>
        </pc:picChg>
      </pc:sldChg>
      <pc:sldChg chg="del">
        <pc:chgData name="Buck Woody" userId="4205aafe-f083-4d36-8b19-c9188dd9e34d" providerId="ADAL" clId="{2DC084F3-C434-477C-AD08-CBC7CE70DEF0}" dt="2019-11-12T13:56:57.501" v="0" actId="2696"/>
        <pc:sldMkLst>
          <pc:docMk/>
          <pc:sldMk cId="3591570039" sldId="1993"/>
        </pc:sldMkLst>
      </pc:sldChg>
      <pc:sldChg chg="modSp add">
        <pc:chgData name="Buck Woody" userId="4205aafe-f083-4d36-8b19-c9188dd9e34d" providerId="ADAL" clId="{2DC084F3-C434-477C-AD08-CBC7CE70DEF0}" dt="2019-11-12T14:01:25.429" v="85" actId="20577"/>
        <pc:sldMkLst>
          <pc:docMk/>
          <pc:sldMk cId="2596676083" sldId="1995"/>
        </pc:sldMkLst>
        <pc:spChg chg="mod">
          <ac:chgData name="Buck Woody" userId="4205aafe-f083-4d36-8b19-c9188dd9e34d" providerId="ADAL" clId="{2DC084F3-C434-477C-AD08-CBC7CE70DEF0}" dt="2019-11-12T14:01:25.429" v="85" actId="20577"/>
          <ac:spMkLst>
            <pc:docMk/>
            <pc:sldMk cId="2596676083" sldId="1995"/>
            <ac:spMk id="8" creationId="{D18A1E48-C74E-4B7C-95F4-2342DAC963A9}"/>
          </ac:spMkLst>
        </pc:spChg>
      </pc:sldChg>
      <pc:sldChg chg="modSp add">
        <pc:chgData name="Buck Woody" userId="4205aafe-f083-4d36-8b19-c9188dd9e34d" providerId="ADAL" clId="{2DC084F3-C434-477C-AD08-CBC7CE70DEF0}" dt="2019-11-12T14:01:50.340" v="109" actId="20577"/>
        <pc:sldMkLst>
          <pc:docMk/>
          <pc:sldMk cId="4133459650" sldId="1996"/>
        </pc:sldMkLst>
        <pc:spChg chg="mod">
          <ac:chgData name="Buck Woody" userId="4205aafe-f083-4d36-8b19-c9188dd9e34d" providerId="ADAL" clId="{2DC084F3-C434-477C-AD08-CBC7CE70DEF0}" dt="2019-11-12T14:01:50.340" v="109" actId="20577"/>
          <ac:spMkLst>
            <pc:docMk/>
            <pc:sldMk cId="4133459650" sldId="1996"/>
            <ac:spMk id="8" creationId="{D18A1E48-C74E-4B7C-95F4-2342DAC963A9}"/>
          </ac:spMkLst>
        </pc:spChg>
      </pc:sldChg>
      <pc:sldChg chg="modSp add">
        <pc:chgData name="Buck Woody" userId="4205aafe-f083-4d36-8b19-c9188dd9e34d" providerId="ADAL" clId="{2DC084F3-C434-477C-AD08-CBC7CE70DEF0}" dt="2019-11-12T14:02:25.310" v="114" actId="20577"/>
        <pc:sldMkLst>
          <pc:docMk/>
          <pc:sldMk cId="845247881" sldId="1997"/>
        </pc:sldMkLst>
        <pc:spChg chg="mod">
          <ac:chgData name="Buck Woody" userId="4205aafe-f083-4d36-8b19-c9188dd9e34d" providerId="ADAL" clId="{2DC084F3-C434-477C-AD08-CBC7CE70DEF0}" dt="2019-11-12T14:02:25.310" v="114" actId="20577"/>
          <ac:spMkLst>
            <pc:docMk/>
            <pc:sldMk cId="845247881" sldId="1997"/>
            <ac:spMk id="8" creationId="{D18A1E48-C74E-4B7C-95F4-2342DAC963A9}"/>
          </ac:spMkLst>
        </pc:spChg>
      </pc:sldChg>
      <pc:sldChg chg="modSp add">
        <pc:chgData name="Buck Woody" userId="4205aafe-f083-4d36-8b19-c9188dd9e34d" providerId="ADAL" clId="{2DC084F3-C434-477C-AD08-CBC7CE70DEF0}" dt="2019-11-12T14:02:43.878" v="171" actId="20577"/>
        <pc:sldMkLst>
          <pc:docMk/>
          <pc:sldMk cId="4241737644" sldId="1998"/>
        </pc:sldMkLst>
        <pc:spChg chg="mod">
          <ac:chgData name="Buck Woody" userId="4205aafe-f083-4d36-8b19-c9188dd9e34d" providerId="ADAL" clId="{2DC084F3-C434-477C-AD08-CBC7CE70DEF0}" dt="2019-11-12T14:02:43.878" v="171" actId="20577"/>
          <ac:spMkLst>
            <pc:docMk/>
            <pc:sldMk cId="4241737644" sldId="1998"/>
            <ac:spMk id="8" creationId="{D18A1E48-C74E-4B7C-95F4-2342DAC963A9}"/>
          </ac:spMkLst>
        </pc:spChg>
      </pc:sldChg>
      <pc:sldChg chg="addSp delSp modSp add">
        <pc:chgData name="Buck Woody" userId="4205aafe-f083-4d36-8b19-c9188dd9e34d" providerId="ADAL" clId="{2DC084F3-C434-477C-AD08-CBC7CE70DEF0}" dt="2019-11-12T14:32:29.150" v="199" actId="478"/>
        <pc:sldMkLst>
          <pc:docMk/>
          <pc:sldMk cId="28262813" sldId="1999"/>
        </pc:sldMkLst>
        <pc:spChg chg="del">
          <ac:chgData name="Buck Woody" userId="4205aafe-f083-4d36-8b19-c9188dd9e34d" providerId="ADAL" clId="{2DC084F3-C434-477C-AD08-CBC7CE70DEF0}" dt="2019-11-12T14:32:26.158" v="198" actId="478"/>
          <ac:spMkLst>
            <pc:docMk/>
            <pc:sldMk cId="28262813" sldId="1999"/>
            <ac:spMk id="4" creationId="{00000000-0000-0000-0000-000000000000}"/>
          </ac:spMkLst>
        </pc:spChg>
        <pc:spChg chg="add del mod">
          <ac:chgData name="Buck Woody" userId="4205aafe-f083-4d36-8b19-c9188dd9e34d" providerId="ADAL" clId="{2DC084F3-C434-477C-AD08-CBC7CE70DEF0}" dt="2019-11-12T14:32:29.150" v="199" actId="478"/>
          <ac:spMkLst>
            <pc:docMk/>
            <pc:sldMk cId="28262813" sldId="1999"/>
            <ac:spMk id="5" creationId="{6244727D-EC42-4356-A9C9-B927FB8AFD0B}"/>
          </ac:spMkLst>
        </pc:spChg>
      </pc:sldChg>
      <pc:sldChg chg="addSp delSp modSp add">
        <pc:chgData name="Buck Woody" userId="4205aafe-f083-4d36-8b19-c9188dd9e34d" providerId="ADAL" clId="{2DC084F3-C434-477C-AD08-CBC7CE70DEF0}" dt="2019-11-12T14:32:17.983" v="197" actId="478"/>
        <pc:sldMkLst>
          <pc:docMk/>
          <pc:sldMk cId="3320945347" sldId="2000"/>
        </pc:sldMkLst>
        <pc:spChg chg="del">
          <ac:chgData name="Buck Woody" userId="4205aafe-f083-4d36-8b19-c9188dd9e34d" providerId="ADAL" clId="{2DC084F3-C434-477C-AD08-CBC7CE70DEF0}" dt="2019-11-12T14:32:14.123" v="196" actId="478"/>
          <ac:spMkLst>
            <pc:docMk/>
            <pc:sldMk cId="3320945347" sldId="2000"/>
            <ac:spMk id="4" creationId="{00000000-0000-0000-0000-000000000000}"/>
          </ac:spMkLst>
        </pc:spChg>
        <pc:spChg chg="add del mod">
          <ac:chgData name="Buck Woody" userId="4205aafe-f083-4d36-8b19-c9188dd9e34d" providerId="ADAL" clId="{2DC084F3-C434-477C-AD08-CBC7CE70DEF0}" dt="2019-11-12T14:32:17.983" v="197" actId="478"/>
          <ac:spMkLst>
            <pc:docMk/>
            <pc:sldMk cId="3320945347" sldId="2000"/>
            <ac:spMk id="5" creationId="{D1561FAA-AA5C-41B4-A7E2-A9C897E4760C}"/>
          </ac:spMkLst>
        </pc:spChg>
      </pc:sldChg>
      <pc:sldChg chg="addSp delSp modSp add">
        <pc:chgData name="Buck Woody" userId="4205aafe-f083-4d36-8b19-c9188dd9e34d" providerId="ADAL" clId="{2DC084F3-C434-477C-AD08-CBC7CE70DEF0}" dt="2019-11-12T14:32:09.006" v="195" actId="478"/>
        <pc:sldMkLst>
          <pc:docMk/>
          <pc:sldMk cId="3000915344" sldId="2001"/>
        </pc:sldMkLst>
        <pc:spChg chg="del">
          <ac:chgData name="Buck Woody" userId="4205aafe-f083-4d36-8b19-c9188dd9e34d" providerId="ADAL" clId="{2DC084F3-C434-477C-AD08-CBC7CE70DEF0}" dt="2019-11-12T14:32:05.698" v="194" actId="478"/>
          <ac:spMkLst>
            <pc:docMk/>
            <pc:sldMk cId="3000915344" sldId="2001"/>
            <ac:spMk id="4" creationId="{00000000-0000-0000-0000-000000000000}"/>
          </ac:spMkLst>
        </pc:spChg>
        <pc:spChg chg="add del mod">
          <ac:chgData name="Buck Woody" userId="4205aafe-f083-4d36-8b19-c9188dd9e34d" providerId="ADAL" clId="{2DC084F3-C434-477C-AD08-CBC7CE70DEF0}" dt="2019-11-12T14:32:09.006" v="195" actId="478"/>
          <ac:spMkLst>
            <pc:docMk/>
            <pc:sldMk cId="3000915344" sldId="2001"/>
            <ac:spMk id="5" creationId="{2EC87C2D-394B-42F8-B7E8-99F3EE15891C}"/>
          </ac:spMkLst>
        </pc:spChg>
      </pc:sldChg>
      <pc:sldChg chg="addSp delSp modSp add">
        <pc:chgData name="Buck Woody" userId="4205aafe-f083-4d36-8b19-c9188dd9e34d" providerId="ADAL" clId="{2DC084F3-C434-477C-AD08-CBC7CE70DEF0}" dt="2019-11-12T14:31:56.952" v="193" actId="478"/>
        <pc:sldMkLst>
          <pc:docMk/>
          <pc:sldMk cId="690461768" sldId="2002"/>
        </pc:sldMkLst>
        <pc:spChg chg="del">
          <ac:chgData name="Buck Woody" userId="4205aafe-f083-4d36-8b19-c9188dd9e34d" providerId="ADAL" clId="{2DC084F3-C434-477C-AD08-CBC7CE70DEF0}" dt="2019-11-12T14:31:54.276" v="192" actId="478"/>
          <ac:spMkLst>
            <pc:docMk/>
            <pc:sldMk cId="690461768" sldId="2002"/>
            <ac:spMk id="4" creationId="{00000000-0000-0000-0000-000000000000}"/>
          </ac:spMkLst>
        </pc:spChg>
        <pc:spChg chg="add del mod">
          <ac:chgData name="Buck Woody" userId="4205aafe-f083-4d36-8b19-c9188dd9e34d" providerId="ADAL" clId="{2DC084F3-C434-477C-AD08-CBC7CE70DEF0}" dt="2019-11-12T14:31:56.952" v="193" actId="478"/>
          <ac:spMkLst>
            <pc:docMk/>
            <pc:sldMk cId="690461768" sldId="2002"/>
            <ac:spMk id="5" creationId="{2FA79B8E-C00F-4952-AE47-A5C50B3A2AC8}"/>
          </ac:spMkLst>
        </pc:spChg>
      </pc:sldChg>
      <pc:sldChg chg="modNotes">
        <pc:chgData name="Buck Woody" userId="4205aafe-f083-4d36-8b19-c9188dd9e34d" providerId="ADAL" clId="{2DC084F3-C434-477C-AD08-CBC7CE70DEF0}" dt="2019-11-12T14:28:13.413" v="181" actId="27636"/>
        <pc:sldMkLst>
          <pc:docMk/>
          <pc:sldMk cId="4273327073" sldId="3361"/>
        </pc:sldMkLst>
      </pc:sldChg>
      <pc:sldChg chg="del">
        <pc:chgData name="Buck Woody" userId="4205aafe-f083-4d36-8b19-c9188dd9e34d" providerId="ADAL" clId="{2DC084F3-C434-477C-AD08-CBC7CE70DEF0}" dt="2019-11-12T14:27:30.445" v="180"/>
        <pc:sldMkLst>
          <pc:docMk/>
          <pc:sldMk cId="3604912831" sldId="3377"/>
        </pc:sldMkLst>
      </pc:sldChg>
      <pc:sldChg chg="del">
        <pc:chgData name="Buck Woody" userId="4205aafe-f083-4d36-8b19-c9188dd9e34d" providerId="ADAL" clId="{2DC084F3-C434-477C-AD08-CBC7CE70DEF0}" dt="2019-11-12T14:27:30.445" v="180"/>
        <pc:sldMkLst>
          <pc:docMk/>
          <pc:sldMk cId="2155657719" sldId="3379"/>
        </pc:sldMkLst>
      </pc:sldChg>
      <pc:sldChg chg="del">
        <pc:chgData name="Buck Woody" userId="4205aafe-f083-4d36-8b19-c9188dd9e34d" providerId="ADAL" clId="{2DC084F3-C434-477C-AD08-CBC7CE70DEF0}" dt="2019-11-12T14:27:30.445" v="180"/>
        <pc:sldMkLst>
          <pc:docMk/>
          <pc:sldMk cId="137405455" sldId="3380"/>
        </pc:sldMkLst>
      </pc:sldChg>
      <pc:sldChg chg="del">
        <pc:chgData name="Buck Woody" userId="4205aafe-f083-4d36-8b19-c9188dd9e34d" providerId="ADAL" clId="{2DC084F3-C434-477C-AD08-CBC7CE70DEF0}" dt="2019-11-12T14:27:30.445" v="180"/>
        <pc:sldMkLst>
          <pc:docMk/>
          <pc:sldMk cId="3288546061" sldId="338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11/14/2019 8:42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hdphoto4.wdp>
</file>

<file path=ppt/media/image10.png>
</file>

<file path=ppt/media/image12.jpg>
</file>

<file path=ppt/media/image15.png>
</file>

<file path=ppt/media/image16.jpeg>
</file>

<file path=ppt/media/image17.png>
</file>

<file path=ppt/media/image18.png>
</file>

<file path=ppt/media/image19.png>
</file>

<file path=ppt/media/image20.png>
</file>

<file path=ppt/media/image21.png>
</file>

<file path=ppt/media/image23.png>
</file>

<file path=ppt/media/image24.png>
</file>

<file path=ppt/media/image25.png>
</file>

<file path=ppt/media/image26.png>
</file>

<file path=ppt/media/image27.png>
</file>

<file path=ppt/media/image3.png>
</file>

<file path=ppt/media/image4.png>
</file>

<file path=ppt/media/image48.png>
</file>

<file path=ppt/media/image49.jpe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11/14/2019 8:41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en.wikipedia.org/wiki/Artificial_neural_network" TargetMode="External"/><Relationship Id="rId3" Type="http://schemas.openxmlformats.org/officeDocument/2006/relationships/hyperlink" Target="https://en.wikipedia.org/wiki/Machine_learning" TargetMode="External"/><Relationship Id="rId7" Type="http://schemas.openxmlformats.org/officeDocument/2006/relationships/hyperlink" Target="https://en.wikipedia.org/wiki/Unsupervised_learning" TargetMode="External"/><Relationship Id="rId12" Type="http://schemas.openxmlformats.org/officeDocument/2006/relationships/hyperlink" Target="https://en.wikipedia.org/wiki/Boltzmann_machine" TargetMode="External"/><Relationship Id="rId2" Type="http://schemas.openxmlformats.org/officeDocument/2006/relationships/slide" Target="../slides/slide20.xml"/><Relationship Id="rId1" Type="http://schemas.openxmlformats.org/officeDocument/2006/relationships/notesMaster" Target="../notesMasters/notesMaster1.xml"/><Relationship Id="rId6" Type="http://schemas.openxmlformats.org/officeDocument/2006/relationships/hyperlink" Target="https://en.wikipedia.org/wiki/Semi-supervised_learning" TargetMode="External"/><Relationship Id="rId11" Type="http://schemas.openxmlformats.org/officeDocument/2006/relationships/hyperlink" Target="https://en.wikipedia.org/wiki/Deep_belief_network" TargetMode="External"/><Relationship Id="rId5" Type="http://schemas.openxmlformats.org/officeDocument/2006/relationships/hyperlink" Target="https://en.wikipedia.org/wiki/Supervised_learning" TargetMode="External"/><Relationship Id="rId10" Type="http://schemas.openxmlformats.org/officeDocument/2006/relationships/hyperlink" Target="https://en.wikipedia.org/wiki/Generative_model" TargetMode="External"/><Relationship Id="rId4" Type="http://schemas.openxmlformats.org/officeDocument/2006/relationships/hyperlink" Target="https://en.wikipedia.org/wiki/Learning_representation" TargetMode="External"/><Relationship Id="rId9" Type="http://schemas.openxmlformats.org/officeDocument/2006/relationships/hyperlink" Target="https://en.wikipedia.org/wiki/Propositional_formula"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litedatascience.com/keras-tutorial-deep-learning-in-python"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zure.microsoft.com/en-us/services/cognitive-services/directory/vision/"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docs.microsoft.com/en-us/azure/cognitive-services/Computer-vision/QuickStarts/python-analyze"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619146B-24F9-441E-A368-DB3B5A84C1D4}"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0803959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439040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8732589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https://</a:t>
            </a:r>
            <a:r>
              <a:rPr lang="en-US" dirty="0" err="1"/>
              <a:t>www.youtube.com</a:t>
            </a:r>
            <a:r>
              <a:rPr lang="en-US" dirty="0"/>
              <a:t>/</a:t>
            </a:r>
            <a:r>
              <a:rPr lang="en-US" dirty="0" err="1"/>
              <a:t>watch?v</a:t>
            </a:r>
            <a:r>
              <a:rPr lang="en-US" dirty="0"/>
              <a:t>=QSaZGT4-6EY </a:t>
            </a:r>
          </a:p>
          <a:p>
            <a:r>
              <a:rPr lang="en-US" dirty="0"/>
              <a:t>https://</a:t>
            </a:r>
            <a:r>
              <a:rPr lang="en-US" dirty="0" err="1"/>
              <a:t>www.mathworks.com</a:t>
            </a:r>
            <a:r>
              <a:rPr lang="en-US" dirty="0"/>
              <a:t>/discovery/deep-</a:t>
            </a:r>
            <a:r>
              <a:rPr lang="en-US" dirty="0" err="1"/>
              <a:t>learning.html</a:t>
            </a:r>
            <a:r>
              <a:rPr lang="en-US" dirty="0"/>
              <a:t> </a:t>
            </a:r>
          </a:p>
          <a:p>
            <a:r>
              <a:rPr lang="en-US" dirty="0"/>
              <a:t>https://</a:t>
            </a:r>
            <a:r>
              <a:rPr lang="en-US" dirty="0" err="1"/>
              <a:t>www.datasciencecentral.com</a:t>
            </a:r>
            <a:r>
              <a:rPr lang="en-US" dirty="0"/>
              <a:t>/profiles/blogs/the-mathematics-of-data-science-understanding-the-foundations-of </a:t>
            </a:r>
          </a:p>
          <a:p>
            <a:endParaRPr lang="en-US" dirty="0"/>
          </a:p>
          <a:p>
            <a:r>
              <a:rPr lang="en-US" dirty="0"/>
              <a:t>Deep learning, a subset of machine learning, is a part of a broader family of </a:t>
            </a:r>
            <a:r>
              <a:rPr lang="en-US" dirty="0">
                <a:hlinkClick r:id="rId3" tooltip="Machine learning"/>
              </a:rPr>
              <a:t>machine learning</a:t>
            </a:r>
            <a:r>
              <a:rPr lang="en-US" dirty="0"/>
              <a:t> methods based on </a:t>
            </a:r>
            <a:r>
              <a:rPr lang="en-US" dirty="0">
                <a:hlinkClick r:id="rId4" tooltip="Learning representation"/>
              </a:rPr>
              <a:t>learning data representations</a:t>
            </a:r>
            <a:r>
              <a:rPr lang="en-US" dirty="0"/>
              <a:t>, as opposed to task-specific algorithms. Learning can be </a:t>
            </a:r>
            <a:r>
              <a:rPr lang="en-US" dirty="0">
                <a:hlinkClick r:id="rId5" tooltip="Supervised learning"/>
              </a:rPr>
              <a:t>supervised</a:t>
            </a:r>
            <a:r>
              <a:rPr lang="en-US" dirty="0"/>
              <a:t>, </a:t>
            </a:r>
            <a:r>
              <a:rPr lang="en-US" dirty="0">
                <a:hlinkClick r:id="rId6" tooltip="Semi-supervised learning"/>
              </a:rPr>
              <a:t>semi-supervised</a:t>
            </a:r>
            <a:r>
              <a:rPr lang="en-US" dirty="0"/>
              <a:t> or </a:t>
            </a:r>
            <a:r>
              <a:rPr lang="en-US" dirty="0">
                <a:hlinkClick r:id="rId7" tooltip="Unsupervised learning"/>
              </a:rPr>
              <a:t>unsupervised</a:t>
            </a:r>
            <a:r>
              <a:rPr lang="en-US" dirty="0"/>
              <a:t>. Most modern deep learning models are based on an </a:t>
            </a:r>
            <a:r>
              <a:rPr lang="en-US" dirty="0">
                <a:hlinkClick r:id="rId8" tooltip="Artificial neural network"/>
              </a:rPr>
              <a:t>artificial neural network</a:t>
            </a:r>
            <a:r>
              <a:rPr lang="en-US" dirty="0"/>
              <a:t>, although they can also include </a:t>
            </a:r>
            <a:r>
              <a:rPr lang="en-US" dirty="0">
                <a:hlinkClick r:id="rId9" tooltip="Propositional formula"/>
              </a:rPr>
              <a:t>propositional formulas</a:t>
            </a:r>
            <a:r>
              <a:rPr lang="en-US" dirty="0"/>
              <a:t> or latent variables organized layer-wise in deep </a:t>
            </a:r>
            <a:r>
              <a:rPr lang="en-US" dirty="0">
                <a:hlinkClick r:id="rId10" tooltip="Generative model"/>
              </a:rPr>
              <a:t>generative models</a:t>
            </a:r>
            <a:r>
              <a:rPr lang="en-US" dirty="0"/>
              <a:t> such as the nodes in </a:t>
            </a:r>
            <a:r>
              <a:rPr lang="en-US" dirty="0">
                <a:hlinkClick r:id="rId11" tooltip="Deep belief network"/>
              </a:rPr>
              <a:t>deep belief networks</a:t>
            </a:r>
            <a:r>
              <a:rPr lang="en-US" dirty="0"/>
              <a:t> and deep </a:t>
            </a:r>
            <a:r>
              <a:rPr lang="en-US" dirty="0">
                <a:hlinkClick r:id="rId12" tooltip="Boltzmann machine"/>
              </a:rPr>
              <a:t>Boltzmann machines</a:t>
            </a:r>
            <a:r>
              <a:rPr lang="en-US" dirty="0"/>
              <a:t>. </a:t>
            </a:r>
          </a:p>
          <a:p>
            <a:endParaRPr lang="en-US" dirty="0"/>
          </a:p>
          <a:p>
            <a:r>
              <a:rPr lang="en-US" dirty="0"/>
              <a:t>DL uses a hierarchical level of artificial neural networks to carry out the process of machine learning. The artificial neural networks are built like the human brain, with neuron nodes connected together like a web. While traditional programs build analysis with data in a linear way, the hierarchical function of deep learning systems enables machines to process data with a nonlinear approach. The ”Deep” in Deep Learning refers to the number of layers where the data is transformed. </a:t>
            </a:r>
          </a:p>
          <a:p>
            <a:endParaRPr lang="en-US" dirty="0"/>
          </a:p>
          <a:p>
            <a:r>
              <a:rPr lang="en-US" dirty="0"/>
              <a:t>The first layer of the neural network processes a raw data input. In the case of fraud detection, the amount of a bank transaction is accepted and acted on and passed to the next layer as output. The next layer takes the second layer’s information and includes raw data like geographic location and makes the machine’s pattern even better. This continues across all levels of the neuron network.</a:t>
            </a:r>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C18626-F474-479E-937A-543AA55347B1}"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11/14/2019 8:41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3"/>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87316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https://elitedatascience.com/keras-tutorial-deep-learning-in-python</a:t>
            </a:r>
            <a:r>
              <a:rPr lang="en-US"/>
              <a:t> </a:t>
            </a:r>
          </a:p>
          <a:p>
            <a:r>
              <a:rPr lang="en-US" dirty="0"/>
              <a:t>https://aitold.me/ </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11/14/2019 8:41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1135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2305594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8034292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panose="020F0502020204030204"/>
                <a:ea typeface="+mn-ea"/>
                <a:cs typeface="+mn-cs"/>
              </a:rPr>
              <a:t>Data Science Blog - https://buckwoody.wordpress.com/</a:t>
            </a:r>
          </a:p>
        </p:txBody>
      </p:sp>
    </p:spTree>
    <p:extLst>
      <p:ext uri="{BB962C8B-B14F-4D97-AF65-F5344CB8AC3E}">
        <p14:creationId xmlns:p14="http://schemas.microsoft.com/office/powerpoint/2010/main" val="21897959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Machine Learning services</a:t>
            </a:r>
          </a:p>
          <a:p>
            <a:pPr marL="285750" indent="-285750">
              <a:buFont typeface="Arial" panose="020B0604020202020204" pitchFamily="34" charset="0"/>
              <a:buChar char="•"/>
            </a:pPr>
            <a:r>
              <a:rPr lang="en-US" dirty="0"/>
              <a:t>Machine learning at big data scale</a:t>
            </a:r>
          </a:p>
          <a:p>
            <a:pPr marL="285750" indent="-285750">
              <a:buFont typeface="Arial" panose="020B0604020202020204" pitchFamily="34" charset="0"/>
              <a:buChar char="•"/>
            </a:pPr>
            <a:r>
              <a:rPr lang="en-US" dirty="0"/>
              <a:t>Container based AI deployment from cloud to edge</a:t>
            </a:r>
          </a:p>
          <a:p>
            <a:pPr marL="285750" indent="-285750">
              <a:buFont typeface="Arial" panose="020B0604020202020204" pitchFamily="34" charset="0"/>
              <a:buChar char="•"/>
            </a:pPr>
            <a:r>
              <a:rPr lang="en-US" dirty="0"/>
              <a:t>Rapid, scale out, collaborative experimentation</a:t>
            </a:r>
          </a:p>
          <a:p>
            <a:pPr marL="285750" indent="-285750">
              <a:buFont typeface="Arial" panose="020B0604020202020204" pitchFamily="34" charset="0"/>
              <a:buChar char="•"/>
            </a:pPr>
            <a:r>
              <a:rPr lang="en-US" dirty="0"/>
              <a:t>AI powered data wrangling </a:t>
            </a:r>
          </a:p>
          <a:p>
            <a:pPr marL="285750" indent="-285750">
              <a:buFont typeface="Arial" panose="020B0604020202020204" pitchFamily="34" charset="0"/>
              <a:buChar char="•"/>
            </a:pPr>
            <a:r>
              <a:rPr lang="en-US" dirty="0"/>
              <a:t>Spark, Docker, Cognitive Toolkit, TensorFlow, Caffe, and more</a:t>
            </a:r>
          </a:p>
          <a:p>
            <a:pPr marL="285750" indent="-285750">
              <a:buFont typeface="Arial" panose="020B0604020202020204" pitchFamily="34" charset="0"/>
              <a:buChar char="•"/>
            </a:pPr>
            <a:endParaRPr lang="en-US" dirty="0"/>
          </a:p>
          <a:p>
            <a:pPr marL="0" indent="0">
              <a:buFont typeface="Arial" panose="020B0604020202020204" pitchFamily="34" charset="0"/>
              <a:buNone/>
            </a:pPr>
            <a:r>
              <a:rPr lang="en-US" dirty="0"/>
              <a:t>Azure Databricks</a:t>
            </a:r>
          </a:p>
          <a:p>
            <a:pPr marL="0" indent="0">
              <a:buFont typeface="Arial" panose="020B0604020202020204" pitchFamily="34" charset="0"/>
              <a:buNone/>
            </a:pPr>
            <a:r>
              <a:rPr lang="en-US" dirty="0"/>
              <a:t>Bring teams together in an interactive workspace. From data gathering to model creation, use Databricks Notebooks to unify the process and instantly deploy to production. Launch your new Spark environment with a single click. Integrate effortlessly with a wide variety of data stores and services such as Azure SQL Data Warehouse, Azure Cosmos DB, Azure Data Lake Store, Azure Blob storage, Azure Event Hubs, Azure IoT Hub, and Azure Data Factory. Add advanced artificial intelligence (AI) capabilities instantly and share your insights through rich integration with Power BI.</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Other Ignite Sessions -  </a:t>
            </a:r>
          </a:p>
        </p:txBody>
      </p:sp>
      <p:sp>
        <p:nvSpPr>
          <p:cNvPr id="4" name="Header Placeholder 3"/>
          <p:cNvSpPr>
            <a:spLocks noGrp="1"/>
          </p:cNvSpPr>
          <p:nvPr>
            <p:ph type="hdr" sz="quarter" idx="10"/>
          </p:nvPr>
        </p:nvSpPr>
        <p:spPr/>
        <p:txBody>
          <a:bodyPr/>
          <a:lstStyle/>
          <a:p>
            <a:pPr marL="0" marR="0" lvl="0" indent="0" algn="l" defTabSz="931774"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rPr>
              <a:t>Microsoft Envision 2016</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11/14/2019 8:41 AM</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222732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a:solidFill>
                  <a:schemeClr val="tx1"/>
                </a:solidFill>
                <a:effectLst/>
                <a:latin typeface="+mn-lt"/>
                <a:ea typeface="+mn-ea"/>
                <a:cs typeface="+mn-cs"/>
              </a:rPr>
              <a:t>We are the only company that offers ability to deploy and manage models whether in the cloud, on-premises or even the edge.</a:t>
            </a:r>
          </a:p>
          <a:p>
            <a:pPr marL="171450" lvl="0" indent="-171450">
              <a:buFont typeface="Arial" panose="020B0604020202020204" pitchFamily="34" charset="0"/>
              <a:buChar char="•"/>
            </a:pPr>
            <a:r>
              <a:rPr lang="en-US" sz="1200" kern="1200">
                <a:solidFill>
                  <a:schemeClr val="tx1"/>
                </a:solidFill>
                <a:effectLst/>
                <a:latin typeface="+mn-lt"/>
                <a:ea typeface="+mn-ea"/>
                <a:cs typeface="+mn-cs"/>
              </a:rPr>
              <a:t>This is extremely valuable in disconnected scenarios where predictions have to be made on the edge w/o connectivity to the cloud.</a:t>
            </a:r>
          </a:p>
          <a:p>
            <a:pPr marL="171450" lvl="0" indent="-171450">
              <a:buFont typeface="Arial" panose="020B0604020202020204" pitchFamily="34" charset="0"/>
              <a:buChar char="•"/>
            </a:pPr>
            <a:r>
              <a:rPr lang="en-US" sz="1200" kern="1200">
                <a:solidFill>
                  <a:schemeClr val="tx1"/>
                </a:solidFill>
                <a:effectLst/>
                <a:latin typeface="+mn-lt"/>
                <a:ea typeface="+mn-ea"/>
                <a:cs typeface="+mn-cs"/>
              </a:rPr>
              <a:t>With IoT deployments becoming more widespread, we are well positioned to help our customers innovate with AI wherever they want. </a:t>
            </a:r>
          </a:p>
          <a:p>
            <a:r>
              <a:rPr lang="en-US" sz="1200" kern="1200">
                <a:solidFill>
                  <a:schemeClr val="tx1"/>
                </a:solidFill>
                <a:effectLst/>
                <a:latin typeface="+mn-lt"/>
                <a:ea typeface="+mn-ea"/>
                <a:cs typeface="+mn-cs"/>
              </a:rPr>
              <a:t> </a:t>
            </a:r>
          </a:p>
          <a:p>
            <a:r>
              <a:rPr lang="en-US" sz="1200" i="1" kern="1200">
                <a:solidFill>
                  <a:schemeClr val="tx1"/>
                </a:solidFill>
                <a:effectLst/>
                <a:latin typeface="+mn-lt"/>
                <a:ea typeface="+mn-ea"/>
                <a:cs typeface="+mn-cs"/>
              </a:rPr>
              <a:t>So, you should be excited with our Machine Learning portfolio.</a:t>
            </a:r>
            <a:endParaRPr lang="en-US" i="1"/>
          </a:p>
        </p:txBody>
      </p:sp>
      <p:sp>
        <p:nvSpPr>
          <p:cNvPr id="4" name="Header Placeholder 3"/>
          <p:cNvSpPr>
            <a:spLocks noGrp="1"/>
          </p:cNvSpPr>
          <p:nvPr>
            <p:ph type="hdr" sz="quarter" idx="10"/>
          </p:nvPr>
        </p:nvSpPr>
        <p:spPr/>
        <p:txBody>
          <a:bodyPr/>
          <a:lstStyle/>
          <a:p>
            <a:pPr marL="0" marR="0" lvl="0" indent="0" algn="l" defTabSz="931774"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Envision 2016</a:t>
            </a: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11/14/2019 8:41 AM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9297591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410622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619146B-24F9-441E-A368-DB3B5A84C1D4}" type="datetime8">
              <a:rPr lang="en-US" smtClean="0"/>
              <a:t>11/14/2019 8:42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0406736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11/14/2019 8:41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30</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389542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 Distinguished by input systems, any mathematical technique that mimics human behavior</a:t>
            </a:r>
          </a:p>
          <a:p>
            <a:r>
              <a:rPr lang="en-US" dirty="0"/>
              <a:t>ML: Using combinations of mathematical formulae to act over data, improving a prediction or classification from that data</a:t>
            </a:r>
          </a:p>
          <a:p>
            <a:r>
              <a:rPr lang="en-US" dirty="0"/>
              <a:t>DL: Using specialized layers of algorithms to train a model through the layers to create a prediction or classification</a:t>
            </a:r>
          </a:p>
          <a:p>
            <a:endParaRPr lang="en-US" dirty="0"/>
          </a:p>
          <a:p>
            <a:r>
              <a:rPr lang="en-US" dirty="0"/>
              <a:t>As an example, a machine learning workflow starts with relevant features being manually extracted from images. The features are then used to create a model that categorizes the objects in the image. With a deep learning workflow, relevant features are automatically extracted from images. In addition, deep learning performs “end-to-end learning” – where a network is given raw data and a task to perform, such as classification, and it learns how to do this automatically.</a:t>
            </a:r>
          </a:p>
          <a:p>
            <a:endParaRPr lang="en-US" dirty="0"/>
          </a:p>
          <a:p>
            <a:r>
              <a:rPr lang="en-US" dirty="0"/>
              <a:t>Another key difference is deep learning algorithms scale with data, whereas shallow learning converges. Shallow learning refers to machine learning methods that plateau at a certain level of performance when you add more examples and training data to the network.</a:t>
            </a:r>
          </a:p>
          <a:p>
            <a:endParaRPr lang="en-US" dirty="0"/>
          </a:p>
          <a:p>
            <a:r>
              <a:rPr lang="en-US" dirty="0"/>
              <a:t>A key advantage of deep learning networks is that they often continue to improve as the size of your data increases.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11/14/2019 8:41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813078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5119228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281986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https://azure.microsoft.com/en-us/services/cognitive-services/directory/vision/</a:t>
            </a:r>
            <a:endParaRPr lang="en-US" dirty="0"/>
          </a:p>
          <a:p>
            <a:endParaRPr lang="en-US" sz="1200" b="1" kern="1200" dirty="0">
              <a:solidFill>
                <a:schemeClr val="tx1"/>
              </a:solidFill>
              <a:effectLst/>
              <a:latin typeface="Segoe UI Light" pitchFamily="34" charset="0"/>
              <a:ea typeface="+mn-ea"/>
              <a:cs typeface="+mn-cs"/>
            </a:endParaRPr>
          </a:p>
          <a:p>
            <a:r>
              <a:rPr lang="en-US" sz="1200" b="1" kern="1200" dirty="0">
                <a:solidFill>
                  <a:schemeClr val="tx1"/>
                </a:solidFill>
                <a:effectLst/>
                <a:latin typeface="Segoe UI Light" pitchFamily="34" charset="0"/>
                <a:ea typeface="+mn-ea"/>
                <a:cs typeface="+mn-cs"/>
              </a:rPr>
              <a:t>Example Code: </a:t>
            </a:r>
            <a:r>
              <a:rPr lang="en-US" dirty="0">
                <a:hlinkClick r:id="rId4"/>
              </a:rPr>
              <a:t>https://docs.microsoft.com/en-us/azure/cognitive-services/Computer-vision/QuickStarts/python-analyze</a:t>
            </a:r>
            <a:endParaRPr lang="en-US" dirty="0"/>
          </a:p>
          <a:p>
            <a:endParaRPr lang="en-US" sz="1200" b="1" kern="1200" dirty="0">
              <a:solidFill>
                <a:schemeClr val="tx1"/>
              </a:solidFill>
              <a:effectLst/>
              <a:latin typeface="Segoe UI Light" pitchFamily="34" charset="0"/>
              <a:ea typeface="+mn-ea"/>
              <a:cs typeface="+mn-cs"/>
            </a:endParaRPr>
          </a:p>
          <a:p>
            <a:endParaRPr lang="en-US" sz="1200" b="1" kern="1200" dirty="0">
              <a:solidFill>
                <a:schemeClr val="tx1"/>
              </a:solidFill>
              <a:effectLst/>
              <a:latin typeface="Segoe UI Light" pitchFamily="34" charset="0"/>
              <a:ea typeface="+mn-ea"/>
              <a:cs typeface="+mn-cs"/>
            </a:endParaRPr>
          </a:p>
          <a:p>
            <a:endParaRPr lang="en-US" sz="1200" b="1" kern="1200" dirty="0">
              <a:solidFill>
                <a:schemeClr val="tx1"/>
              </a:solidFill>
              <a:effectLst/>
              <a:latin typeface="Segoe UI Light" pitchFamily="34" charset="0"/>
              <a:ea typeface="+mn-ea"/>
              <a:cs typeface="+mn-cs"/>
            </a:endParaRPr>
          </a:p>
          <a:p>
            <a:r>
              <a:rPr lang="en-US" sz="1200" b="1" kern="1200" dirty="0">
                <a:solidFill>
                  <a:schemeClr val="tx1"/>
                </a:solidFill>
                <a:effectLst/>
                <a:latin typeface="Segoe UI Light" pitchFamily="34" charset="0"/>
                <a:ea typeface="+mn-ea"/>
                <a:cs typeface="+mn-cs"/>
              </a:rPr>
              <a:t>Vision: </a:t>
            </a:r>
            <a:r>
              <a:rPr lang="en-US" sz="1200" kern="1200" dirty="0">
                <a:solidFill>
                  <a:schemeClr val="tx1"/>
                </a:solidFill>
                <a:effectLst/>
                <a:latin typeface="Segoe UI Light" pitchFamily="34" charset="0"/>
                <a:ea typeface="+mn-ea"/>
                <a:cs typeface="+mn-cs"/>
              </a:rPr>
              <a:t>Image-processing algorithms to smartly identify, caption and moderate your pictures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Computer vision: </a:t>
            </a:r>
            <a:r>
              <a:rPr lang="en-US" sz="1200" kern="1200" dirty="0">
                <a:solidFill>
                  <a:schemeClr val="tx1"/>
                </a:solidFill>
                <a:effectLst/>
                <a:latin typeface="Segoe UI Light" pitchFamily="34" charset="0"/>
                <a:ea typeface="+mn-ea"/>
                <a:cs typeface="+mn-cs"/>
              </a:rPr>
              <a:t>Distill actionable information from images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Content Moderator: </a:t>
            </a:r>
            <a:r>
              <a:rPr lang="en-US" sz="1200" kern="1200" dirty="0">
                <a:solidFill>
                  <a:schemeClr val="tx1"/>
                </a:solidFill>
                <a:effectLst/>
                <a:latin typeface="Segoe UI Light" pitchFamily="34" charset="0"/>
                <a:ea typeface="+mn-ea"/>
                <a:cs typeface="+mn-cs"/>
              </a:rPr>
              <a:t>Automatically moderate potentially offensive images, text and videos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Customer Vision Service: </a:t>
            </a:r>
            <a:r>
              <a:rPr lang="en-US" sz="1200" kern="1200" dirty="0">
                <a:solidFill>
                  <a:schemeClr val="tx1"/>
                </a:solidFill>
                <a:effectLst/>
                <a:latin typeface="Segoe UI Light" pitchFamily="34" charset="0"/>
                <a:ea typeface="+mn-ea"/>
                <a:cs typeface="+mn-cs"/>
              </a:rPr>
              <a:t>Train a web service to recognize specific content in images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Face</a:t>
            </a:r>
            <a:r>
              <a:rPr lang="en-US" sz="1200" kern="1200" dirty="0">
                <a:solidFill>
                  <a:schemeClr val="tx1"/>
                </a:solidFill>
                <a:effectLst/>
                <a:latin typeface="Segoe UI Light" pitchFamily="34" charset="0"/>
                <a:ea typeface="+mn-ea"/>
                <a:cs typeface="+mn-cs"/>
              </a:rPr>
              <a:t>: Identify human faces and emotions in images </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Video indexer: </a:t>
            </a:r>
            <a:r>
              <a:rPr lang="en-US" sz="1200" kern="1200" dirty="0">
                <a:solidFill>
                  <a:schemeClr val="tx1"/>
                </a:solidFill>
                <a:effectLst/>
                <a:latin typeface="Segoe UI Light" pitchFamily="34" charset="0"/>
                <a:ea typeface="+mn-ea"/>
                <a:cs typeface="+mn-cs"/>
              </a:rPr>
              <a:t>Easily extract insights from your videos to enrich your applications</a:t>
            </a:r>
          </a:p>
          <a:p>
            <a:r>
              <a:rPr lang="en-US" sz="1200" b="1" kern="1200" dirty="0">
                <a:solidFill>
                  <a:schemeClr val="tx1"/>
                </a:solidFill>
                <a:effectLst/>
                <a:latin typeface="Segoe UI Light" pitchFamily="34" charset="0"/>
                <a:ea typeface="+mn-ea"/>
                <a:cs typeface="+mn-cs"/>
              </a:rPr>
              <a:t>Speech:</a:t>
            </a:r>
            <a:r>
              <a:rPr lang="en-US" sz="1200" kern="1200" dirty="0">
                <a:solidFill>
                  <a:schemeClr val="tx1"/>
                </a:solidFill>
                <a:effectLst/>
                <a:latin typeface="Segoe UI Light" pitchFamily="34" charset="0"/>
                <a:ea typeface="+mn-ea"/>
                <a:cs typeface="+mn-cs"/>
              </a:rPr>
              <a:t> Convert spoken audio into text, use voice for verification, or add speaker recognition to your app</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Bing Speech: </a:t>
            </a:r>
            <a:r>
              <a:rPr lang="en-US" sz="1200" kern="1200" dirty="0">
                <a:solidFill>
                  <a:schemeClr val="tx1"/>
                </a:solidFill>
                <a:effectLst/>
                <a:latin typeface="Segoe UI Light" pitchFamily="34" charset="0"/>
                <a:ea typeface="+mn-ea"/>
                <a:cs typeface="+mn-cs"/>
              </a:rPr>
              <a:t>Convert speech to text and text to speech</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Speaker Recognition:</a:t>
            </a:r>
            <a:r>
              <a:rPr lang="en-US" sz="1200" kern="1200" dirty="0">
                <a:solidFill>
                  <a:schemeClr val="tx1"/>
                </a:solidFill>
                <a:effectLst/>
                <a:latin typeface="Segoe UI Light" pitchFamily="34" charset="0"/>
                <a:ea typeface="+mn-ea"/>
                <a:cs typeface="+mn-cs"/>
              </a:rPr>
              <a:t> Use speech to identify and authenticate individual speakers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Custom Speech Service: </a:t>
            </a:r>
            <a:r>
              <a:rPr lang="en-US" sz="1200" kern="1200" dirty="0">
                <a:solidFill>
                  <a:schemeClr val="tx1"/>
                </a:solidFill>
                <a:effectLst/>
                <a:latin typeface="Segoe UI Light" pitchFamily="34" charset="0"/>
                <a:ea typeface="+mn-ea"/>
                <a:cs typeface="+mn-cs"/>
              </a:rPr>
              <a:t>Overcome speech recognition barriers like speaking style, background noise, and vocabulary</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Translator Speech:</a:t>
            </a:r>
            <a:r>
              <a:rPr lang="en-US" sz="1200" kern="1200" dirty="0">
                <a:solidFill>
                  <a:schemeClr val="tx1"/>
                </a:solidFill>
                <a:effectLst/>
                <a:latin typeface="Segoe UI Light" pitchFamily="34" charset="0"/>
                <a:ea typeface="+mn-ea"/>
                <a:cs typeface="+mn-cs"/>
              </a:rPr>
              <a:t> Easily conduct real-time speech translation on your app</a:t>
            </a:r>
          </a:p>
          <a:p>
            <a:r>
              <a:rPr lang="en-US" sz="1200" b="1" kern="1200" dirty="0">
                <a:solidFill>
                  <a:schemeClr val="tx1"/>
                </a:solidFill>
                <a:effectLst/>
                <a:latin typeface="Segoe UI Light" pitchFamily="34" charset="0"/>
                <a:ea typeface="+mn-ea"/>
                <a:cs typeface="+mn-cs"/>
              </a:rPr>
              <a:t>Language: </a:t>
            </a:r>
            <a:r>
              <a:rPr lang="en-US" sz="1200" kern="1200" dirty="0">
                <a:solidFill>
                  <a:schemeClr val="tx1"/>
                </a:solidFill>
                <a:effectLst/>
                <a:latin typeface="Segoe UI Light" pitchFamily="34" charset="0"/>
                <a:ea typeface="+mn-ea"/>
                <a:cs typeface="+mn-cs"/>
              </a:rPr>
              <a:t>Enable your apps to process natural language with pre-built scripts, evaluate sentiment and learn how to recognize what users want</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Bing Spell Check: </a:t>
            </a:r>
            <a:r>
              <a:rPr lang="en-US" sz="1200" kern="1200" dirty="0">
                <a:solidFill>
                  <a:schemeClr val="tx1"/>
                </a:solidFill>
                <a:effectLst/>
                <a:latin typeface="Segoe UI Light" pitchFamily="34" charset="0"/>
                <a:ea typeface="+mn-ea"/>
                <a:cs typeface="+mn-cs"/>
              </a:rPr>
              <a:t>Add spell checking functionality to your app</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Language Understanding (LUIS): </a:t>
            </a:r>
            <a:r>
              <a:rPr lang="en-US" sz="1200" kern="1200" dirty="0">
                <a:solidFill>
                  <a:schemeClr val="tx1"/>
                </a:solidFill>
                <a:effectLst/>
                <a:latin typeface="Segoe UI Light" pitchFamily="34" charset="0"/>
                <a:ea typeface="+mn-ea"/>
                <a:cs typeface="+mn-cs"/>
              </a:rPr>
              <a:t>Add language understanding intelligence to your apps with minimal effort</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Linguistic Analysis: </a:t>
            </a:r>
            <a:r>
              <a:rPr lang="en-US" sz="1200" kern="1200" dirty="0">
                <a:solidFill>
                  <a:schemeClr val="tx1"/>
                </a:solidFill>
                <a:effectLst/>
                <a:latin typeface="Segoe UI Light" pitchFamily="34" charset="0"/>
                <a:ea typeface="+mn-ea"/>
                <a:cs typeface="+mn-cs"/>
              </a:rPr>
              <a:t>Easily parse complex text with language analysis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Text Analytics: </a:t>
            </a:r>
            <a:r>
              <a:rPr lang="en-US" sz="1200" kern="1200" dirty="0">
                <a:solidFill>
                  <a:schemeClr val="tx1"/>
                </a:solidFill>
                <a:effectLst/>
                <a:latin typeface="Segoe UI Light" pitchFamily="34" charset="0"/>
                <a:ea typeface="+mn-ea"/>
                <a:cs typeface="+mn-cs"/>
              </a:rPr>
              <a:t>Easily evaluate sentiment, language, and key phrases to understand what users want</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Translator Text:</a:t>
            </a:r>
            <a:r>
              <a:rPr lang="en-US" sz="1200" kern="1200" dirty="0">
                <a:solidFill>
                  <a:schemeClr val="tx1"/>
                </a:solidFill>
                <a:effectLst/>
                <a:latin typeface="Segoe UI Light" pitchFamily="34" charset="0"/>
                <a:ea typeface="+mn-ea"/>
                <a:cs typeface="+mn-cs"/>
              </a:rPr>
              <a:t> Easily conduct machine translation for 60+ languages</a:t>
            </a:r>
          </a:p>
          <a:p>
            <a:r>
              <a:rPr lang="en-US" sz="1200" b="1" kern="1200" dirty="0">
                <a:solidFill>
                  <a:schemeClr val="tx1"/>
                </a:solidFill>
                <a:effectLst/>
                <a:latin typeface="Segoe UI Light" pitchFamily="34" charset="0"/>
                <a:ea typeface="+mn-ea"/>
                <a:cs typeface="+mn-cs"/>
              </a:rPr>
              <a:t>Knowledge: </a:t>
            </a:r>
            <a:r>
              <a:rPr lang="en-US" sz="1200" kern="1200" dirty="0">
                <a:solidFill>
                  <a:schemeClr val="tx1"/>
                </a:solidFill>
                <a:effectLst/>
                <a:latin typeface="Segoe UI Light" pitchFamily="34" charset="0"/>
                <a:ea typeface="+mn-ea"/>
                <a:cs typeface="+mn-cs"/>
              </a:rPr>
              <a:t>Map complex information and data in order to solve tasks such as intelligent recommendations and semantic search</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Knowledge Exploration Service: </a:t>
            </a:r>
            <a:r>
              <a:rPr lang="en-US" sz="1200" kern="1200" dirty="0">
                <a:solidFill>
                  <a:schemeClr val="tx1"/>
                </a:solidFill>
                <a:effectLst/>
                <a:latin typeface="Segoe UI Light" pitchFamily="34" charset="0"/>
                <a:ea typeface="+mn-ea"/>
                <a:cs typeface="+mn-cs"/>
              </a:rPr>
              <a:t>Enable interactive search experiences over structured data via natural language inputs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Entity Linking Service: </a:t>
            </a:r>
            <a:r>
              <a:rPr lang="en-US" sz="1200" kern="1200" dirty="0">
                <a:solidFill>
                  <a:schemeClr val="tx1"/>
                </a:solidFill>
                <a:effectLst/>
                <a:latin typeface="Segoe UI Light" pitchFamily="34" charset="0"/>
                <a:ea typeface="+mn-ea"/>
                <a:cs typeface="+mn-cs"/>
              </a:rPr>
              <a:t>Power your app's data links with named entity recognition and disambiguation</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Academic Knowledge:</a:t>
            </a:r>
            <a:r>
              <a:rPr lang="en-US" sz="1200" kern="1200" dirty="0">
                <a:solidFill>
                  <a:schemeClr val="tx1"/>
                </a:solidFill>
                <a:effectLst/>
                <a:latin typeface="Segoe UI Light" pitchFamily="34" charset="0"/>
                <a:ea typeface="+mn-ea"/>
                <a:cs typeface="+mn-cs"/>
              </a:rPr>
              <a:t> Tap into the wealth of academic content in the Microsoft Academic Graph using the Academic Knowledge API</a:t>
            </a:r>
          </a:p>
          <a:p>
            <a:pPr marL="171450" lvl="0" indent="-171450">
              <a:buFont typeface="Arial" panose="020B0604020202020204" pitchFamily="34" charset="0"/>
              <a:buChar char="•"/>
            </a:pPr>
            <a:r>
              <a:rPr lang="en-US" sz="1200" b="1" kern="1200" dirty="0" err="1">
                <a:solidFill>
                  <a:schemeClr val="tx1"/>
                </a:solidFill>
                <a:effectLst/>
                <a:latin typeface="Segoe UI Light" pitchFamily="34" charset="0"/>
                <a:ea typeface="+mn-ea"/>
                <a:cs typeface="+mn-cs"/>
              </a:rPr>
              <a:t>QnA</a:t>
            </a:r>
            <a:r>
              <a:rPr lang="en-US" sz="1200" b="1" kern="1200" dirty="0">
                <a:solidFill>
                  <a:schemeClr val="tx1"/>
                </a:solidFill>
                <a:effectLst/>
                <a:latin typeface="Segoe UI Light" pitchFamily="34" charset="0"/>
                <a:ea typeface="+mn-ea"/>
                <a:cs typeface="+mn-cs"/>
              </a:rPr>
              <a:t> Maker:</a:t>
            </a:r>
            <a:r>
              <a:rPr lang="en-US" sz="1200" kern="1200" dirty="0">
                <a:solidFill>
                  <a:schemeClr val="tx1"/>
                </a:solidFill>
                <a:effectLst/>
                <a:latin typeface="Segoe UI Light" pitchFamily="34" charset="0"/>
                <a:ea typeface="+mn-ea"/>
                <a:cs typeface="+mn-cs"/>
              </a:rPr>
              <a:t> Distill information into an easy-to-navigate FAQ for bot services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Customer Decision Service:</a:t>
            </a:r>
            <a:r>
              <a:rPr lang="en-US" sz="1200" kern="1200" dirty="0">
                <a:solidFill>
                  <a:schemeClr val="tx1"/>
                </a:solidFill>
                <a:effectLst/>
                <a:latin typeface="Segoe UI Light" pitchFamily="34" charset="0"/>
                <a:ea typeface="+mn-ea"/>
                <a:cs typeface="+mn-cs"/>
              </a:rPr>
              <a:t> Create custom experiences with adaptive, contextual decision-making</a:t>
            </a:r>
          </a:p>
          <a:p>
            <a:r>
              <a:rPr lang="en-US" sz="1200" b="1" kern="1200" dirty="0">
                <a:solidFill>
                  <a:schemeClr val="tx1"/>
                </a:solidFill>
                <a:effectLst/>
                <a:latin typeface="Segoe UI Light" pitchFamily="34" charset="0"/>
                <a:ea typeface="+mn-ea"/>
                <a:cs typeface="+mn-cs"/>
              </a:rPr>
              <a:t>Search: </a:t>
            </a:r>
            <a:r>
              <a:rPr lang="en-US" sz="1200" kern="1200" dirty="0">
                <a:solidFill>
                  <a:schemeClr val="tx1"/>
                </a:solidFill>
                <a:effectLst/>
                <a:latin typeface="Segoe UI Light" pitchFamily="34" charset="0"/>
                <a:ea typeface="+mn-ea"/>
                <a:cs typeface="+mn-cs"/>
              </a:rPr>
              <a:t>Add Bing Search APIs to your apps and harness the ability to comb billions of webpages, images, videos, and news with a single API call</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Bing Autosuggest: </a:t>
            </a:r>
            <a:r>
              <a:rPr lang="en-US" sz="1200" kern="1200" dirty="0">
                <a:solidFill>
                  <a:schemeClr val="tx1"/>
                </a:solidFill>
                <a:effectLst/>
                <a:latin typeface="Segoe UI Light" pitchFamily="34" charset="0"/>
                <a:ea typeface="+mn-ea"/>
                <a:cs typeface="+mn-cs"/>
              </a:rPr>
              <a:t>Give your app intelligent autosuggest options for searches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Bing News Search: </a:t>
            </a:r>
            <a:r>
              <a:rPr lang="en-US" sz="1200" kern="1200" dirty="0">
                <a:solidFill>
                  <a:schemeClr val="tx1"/>
                </a:solidFill>
                <a:effectLst/>
                <a:latin typeface="Segoe UI Light" pitchFamily="34" charset="0"/>
                <a:ea typeface="+mn-ea"/>
                <a:cs typeface="+mn-cs"/>
              </a:rPr>
              <a:t>Search for news and get comprehensive results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Bing Web Search: </a:t>
            </a:r>
            <a:r>
              <a:rPr lang="en-US" sz="1200" kern="1200" dirty="0">
                <a:solidFill>
                  <a:schemeClr val="tx1"/>
                </a:solidFill>
                <a:effectLst/>
                <a:latin typeface="Segoe UI Light" pitchFamily="34" charset="0"/>
                <a:ea typeface="+mn-ea"/>
                <a:cs typeface="+mn-cs"/>
              </a:rPr>
              <a:t>Get enhanced search details from billions of web documents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Bing Entity Search: </a:t>
            </a:r>
            <a:r>
              <a:rPr lang="en-US" sz="1200" kern="1200" dirty="0">
                <a:solidFill>
                  <a:schemeClr val="tx1"/>
                </a:solidFill>
                <a:effectLst/>
                <a:latin typeface="Segoe UI Light" pitchFamily="34" charset="0"/>
                <a:ea typeface="+mn-ea"/>
                <a:cs typeface="+mn-cs"/>
              </a:rPr>
              <a:t>Enrich your experiences by identifying and augmenting entity information from the web</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Bing Image Search: </a:t>
            </a:r>
            <a:r>
              <a:rPr lang="en-US" sz="1200" kern="1200" dirty="0">
                <a:solidFill>
                  <a:schemeClr val="tx1"/>
                </a:solidFill>
                <a:effectLst/>
                <a:latin typeface="Segoe UI Light" pitchFamily="34" charset="0"/>
                <a:ea typeface="+mn-ea"/>
                <a:cs typeface="+mn-cs"/>
              </a:rPr>
              <a:t>Search for images and get comprehensive results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Bing Video Search: </a:t>
            </a:r>
            <a:r>
              <a:rPr lang="en-US" sz="1200" kern="1200" dirty="0">
                <a:solidFill>
                  <a:schemeClr val="tx1"/>
                </a:solidFill>
                <a:effectLst/>
                <a:latin typeface="Segoe UI Light" pitchFamily="34" charset="0"/>
                <a:ea typeface="+mn-ea"/>
                <a:cs typeface="+mn-cs"/>
              </a:rPr>
              <a:t>Search for videos and get comprehensive results</a:t>
            </a:r>
          </a:p>
          <a:p>
            <a:pPr marL="171450" lvl="0" indent="-171450">
              <a:buFont typeface="Arial" panose="020B0604020202020204" pitchFamily="34" charset="0"/>
              <a:buChar char="•"/>
            </a:pPr>
            <a:r>
              <a:rPr lang="en-US" sz="1200" b="1" kern="1200" dirty="0">
                <a:solidFill>
                  <a:schemeClr val="tx1"/>
                </a:solidFill>
                <a:effectLst/>
                <a:latin typeface="Segoe UI Light" pitchFamily="34" charset="0"/>
                <a:ea typeface="+mn-ea"/>
                <a:cs typeface="+mn-cs"/>
              </a:rPr>
              <a:t>Bing Custom Search: </a:t>
            </a:r>
            <a:r>
              <a:rPr lang="en-US" sz="1200" kern="1200" dirty="0">
                <a:solidFill>
                  <a:schemeClr val="tx1"/>
                </a:solidFill>
                <a:effectLst/>
                <a:latin typeface="Segoe UI Light" pitchFamily="34" charset="0"/>
                <a:ea typeface="+mn-ea"/>
                <a:cs typeface="+mn-cs"/>
              </a:rPr>
              <a:t>Create tailored site search or vertical search experiences for topics you care about</a:t>
            </a:r>
          </a:p>
          <a:p>
            <a:r>
              <a:rPr lang="en-US" sz="1200" b="1" kern="1200" dirty="0">
                <a:solidFill>
                  <a:schemeClr val="tx1"/>
                </a:solidFill>
                <a:effectLst/>
                <a:latin typeface="Segoe UI Light" pitchFamily="34" charset="0"/>
                <a:ea typeface="+mn-ea"/>
                <a:cs typeface="+mn-cs"/>
              </a:rPr>
              <a:t>Labs: </a:t>
            </a:r>
            <a:r>
              <a:rPr lang="en-US" sz="1200" kern="1200" dirty="0">
                <a:solidFill>
                  <a:schemeClr val="tx1"/>
                </a:solidFill>
                <a:effectLst/>
                <a:latin typeface="Segoe UI Light" pitchFamily="34" charset="0"/>
                <a:ea typeface="+mn-ea"/>
                <a:cs typeface="+mn-cs"/>
              </a:rPr>
              <a:t>Cognitive Services Labs are early preview limited availability leading innovation APIs and SDKs that allow developers to start experimenting with Microsoft’s latest and greatest Cognitive Services.</a:t>
            </a:r>
          </a:p>
          <a:p>
            <a:pPr lvl="0"/>
            <a:r>
              <a:rPr lang="en-US" sz="1200" b="1" kern="1200" dirty="0">
                <a:solidFill>
                  <a:schemeClr val="tx1"/>
                </a:solidFill>
                <a:effectLst/>
                <a:latin typeface="Segoe UI Light" pitchFamily="34" charset="0"/>
                <a:ea typeface="+mn-ea"/>
                <a:cs typeface="+mn-cs"/>
              </a:rPr>
              <a:t>Project Prague: </a:t>
            </a:r>
            <a:r>
              <a:rPr lang="en-US" sz="1200" kern="1200" dirty="0">
                <a:solidFill>
                  <a:schemeClr val="tx1"/>
                </a:solidFill>
                <a:effectLst/>
                <a:latin typeface="Segoe UI Light" pitchFamily="34" charset="0"/>
                <a:ea typeface="+mn-ea"/>
                <a:cs typeface="+mn-cs"/>
              </a:rPr>
              <a:t>SDK to incorporate gesture-based controls into your apps. Quickly define and implement customized hand gestures, creating a more natural user experience. Limited private preview availability at launch.</a:t>
            </a:r>
          </a:p>
          <a:p>
            <a:pPr lvl="0"/>
            <a:r>
              <a:rPr lang="en-US" sz="1200" b="1" kern="1200" dirty="0">
                <a:solidFill>
                  <a:schemeClr val="tx1"/>
                </a:solidFill>
                <a:effectLst/>
                <a:latin typeface="Segoe UI Light" pitchFamily="34" charset="0"/>
                <a:ea typeface="+mn-ea"/>
                <a:cs typeface="+mn-cs"/>
              </a:rPr>
              <a:t>Project Cuzco: </a:t>
            </a:r>
            <a:r>
              <a:rPr lang="en-US" sz="1200" kern="1200" dirty="0">
                <a:solidFill>
                  <a:schemeClr val="tx1"/>
                </a:solidFill>
                <a:effectLst/>
                <a:latin typeface="Segoe UI Light" pitchFamily="34" charset="0"/>
                <a:ea typeface="+mn-ea"/>
                <a:cs typeface="+mn-cs"/>
              </a:rPr>
              <a:t>API to help developers find events associated with Wikipedia entities. Begin with a Wikipedia entity, and receive a list of related events organized by time.</a:t>
            </a:r>
          </a:p>
          <a:p>
            <a:pPr lvl="0"/>
            <a:r>
              <a:rPr lang="en-US" sz="1200" b="1" kern="1200" dirty="0">
                <a:solidFill>
                  <a:schemeClr val="tx1"/>
                </a:solidFill>
                <a:effectLst/>
                <a:latin typeface="Segoe UI Light" pitchFamily="34" charset="0"/>
                <a:ea typeface="+mn-ea"/>
                <a:cs typeface="+mn-cs"/>
              </a:rPr>
              <a:t>Project Johannesburg: </a:t>
            </a:r>
            <a:r>
              <a:rPr lang="en-US" sz="1200" kern="1200" dirty="0">
                <a:solidFill>
                  <a:schemeClr val="tx1"/>
                </a:solidFill>
                <a:effectLst/>
                <a:latin typeface="Segoe UI Light" pitchFamily="34" charset="0"/>
                <a:ea typeface="+mn-ea"/>
                <a:cs typeface="+mn-cs"/>
              </a:rPr>
              <a:t>API to calculate route logistics for with deeper location intelligence to account for specific enterprise requirements. IE: weight, height length, hazardous materials, etc.</a:t>
            </a:r>
          </a:p>
          <a:p>
            <a:pPr lvl="0"/>
            <a:r>
              <a:rPr lang="en-US" sz="1200" b="1" kern="1200" dirty="0">
                <a:solidFill>
                  <a:schemeClr val="tx1"/>
                </a:solidFill>
                <a:effectLst/>
                <a:latin typeface="Segoe UI Light" pitchFamily="34" charset="0"/>
                <a:ea typeface="+mn-ea"/>
                <a:cs typeface="+mn-cs"/>
              </a:rPr>
              <a:t>Project Nanjing: </a:t>
            </a:r>
            <a:r>
              <a:rPr lang="en-US" sz="1200" kern="1200" dirty="0">
                <a:solidFill>
                  <a:schemeClr val="tx1"/>
                </a:solidFill>
                <a:effectLst/>
                <a:latin typeface="Segoe UI Light" pitchFamily="34" charset="0"/>
                <a:ea typeface="+mn-ea"/>
                <a:cs typeface="+mn-cs"/>
              </a:rPr>
              <a:t>API to calculate isochrones - time and distance-based recommendations for enterprise route optimization.</a:t>
            </a:r>
          </a:p>
          <a:p>
            <a:pPr lvl="0"/>
            <a:r>
              <a:rPr lang="en-US" sz="1200" b="1" kern="1200" dirty="0">
                <a:solidFill>
                  <a:schemeClr val="tx1"/>
                </a:solidFill>
                <a:effectLst/>
                <a:latin typeface="Segoe UI Light" pitchFamily="34" charset="0"/>
                <a:ea typeface="+mn-ea"/>
                <a:cs typeface="+mn-cs"/>
              </a:rPr>
              <a:t>Project Abu Dhabi: </a:t>
            </a:r>
            <a:r>
              <a:rPr lang="en-US" sz="1200" kern="1200" dirty="0">
                <a:solidFill>
                  <a:schemeClr val="tx1"/>
                </a:solidFill>
                <a:effectLst/>
                <a:latin typeface="Segoe UI Light" pitchFamily="34" charset="0"/>
                <a:ea typeface="+mn-ea"/>
                <a:cs typeface="+mn-cs"/>
              </a:rPr>
              <a:t>API to create distance matrices, enabling you to calculate a histogram of travel times, and serve as stepping stone for enterprise route optimization.</a:t>
            </a:r>
          </a:p>
          <a:p>
            <a:r>
              <a:rPr lang="en-US" sz="1200" b="1" kern="1200" dirty="0">
                <a:solidFill>
                  <a:schemeClr val="tx1"/>
                </a:solidFill>
                <a:effectLst/>
                <a:latin typeface="Segoe UI Light" pitchFamily="34" charset="0"/>
                <a:ea typeface="+mn-ea"/>
                <a:cs typeface="+mn-cs"/>
              </a:rPr>
              <a:t>Project Wollongong: </a:t>
            </a:r>
            <a:r>
              <a:rPr lang="en-US" sz="1200" kern="1200" dirty="0">
                <a:solidFill>
                  <a:schemeClr val="tx1"/>
                </a:solidFill>
                <a:effectLst/>
                <a:latin typeface="Segoe UI Light" pitchFamily="34" charset="0"/>
                <a:ea typeface="+mn-ea"/>
                <a:cs typeface="+mn-cs"/>
              </a:rPr>
              <a:t>API to help ‘score’ the attractiveness of a location, based on how many of a particular amenity are within a specific distance. Ex: restaurants, parks, transit stops. </a:t>
            </a:r>
            <a:endParaRPr lang="en-US" sz="1200" dirty="0">
              <a:effectLst/>
            </a:endParaRPr>
          </a:p>
          <a:p>
            <a:r>
              <a:rPr lang="en-US" sz="1200" dirty="0">
                <a:effectLst/>
              </a:rPr>
              <a:t>With Cognitive Services, developers can easily</a:t>
            </a:r>
            <a:r>
              <a:rPr lang="en-US" sz="1200" kern="1200" dirty="0">
                <a:solidFill>
                  <a:schemeClr val="tx1"/>
                </a:solidFill>
                <a:effectLst/>
                <a:latin typeface="Segoe UI Light" pitchFamily="34" charset="0"/>
                <a:ea typeface="+mn-ea"/>
                <a:cs typeface="+mn-cs"/>
              </a:rPr>
              <a:t> add intelligent features – such as emotion and sentiment </a:t>
            </a:r>
            <a:r>
              <a:rPr lang="en-US" sz="1200" dirty="0">
                <a:effectLst/>
              </a:rPr>
              <a:t>detection, vision and speech recognition, knowledge, search and language understanding – into their applications. The collection will continuously improve, adding new APIs and updating existing ones.</a:t>
            </a:r>
          </a:p>
          <a:p>
            <a:endParaRPr lang="en-US" sz="1200" b="1" dirty="0">
              <a:effectLst/>
            </a:endParaRPr>
          </a:p>
          <a:p>
            <a:r>
              <a:rPr lang="en-US" sz="1200" b="1" dirty="0">
                <a:effectLst/>
              </a:rPr>
              <a:t>Cognitive Services includes:</a:t>
            </a:r>
          </a:p>
          <a:p>
            <a:r>
              <a:rPr lang="en-US" sz="1200" dirty="0">
                <a:effectLst/>
              </a:rPr>
              <a:t>&lt;click&gt;</a:t>
            </a:r>
          </a:p>
          <a:p>
            <a:endParaRPr lang="en-US" sz="1200" b="1" dirty="0">
              <a:effectLst/>
            </a:endParaRPr>
          </a:p>
          <a:p>
            <a:pPr lvl="0"/>
            <a:r>
              <a:rPr lang="en-US" sz="1200" dirty="0">
                <a:effectLst/>
              </a:rPr>
              <a:t>Vision: From faces to feelings, allow apps to understand images and video</a:t>
            </a:r>
          </a:p>
          <a:p>
            <a:pPr lvl="0"/>
            <a:r>
              <a:rPr lang="en-US" sz="1200" dirty="0">
                <a:effectLst/>
              </a:rPr>
              <a:t>&lt;click&gt;</a:t>
            </a:r>
          </a:p>
          <a:p>
            <a:pPr lvl="0"/>
            <a:endParaRPr lang="en-US" sz="1200" dirty="0">
              <a:effectLst/>
            </a:endParaRPr>
          </a:p>
          <a:p>
            <a:pPr lvl="0"/>
            <a:r>
              <a:rPr lang="en-US" sz="1200" dirty="0">
                <a:effectLst/>
              </a:rPr>
              <a:t>Speech: Hear and speak to users by filtering noise, identifying speakers, and understanding intent</a:t>
            </a:r>
          </a:p>
          <a:p>
            <a:pPr lvl="0"/>
            <a:r>
              <a:rPr lang="en-US" sz="1200" dirty="0">
                <a:effectLst/>
              </a:rPr>
              <a:t>&lt;click&gt;</a:t>
            </a:r>
          </a:p>
          <a:p>
            <a:pPr lvl="0"/>
            <a:endParaRPr lang="en-US" sz="1200" dirty="0">
              <a:effectLst/>
            </a:endParaRPr>
          </a:p>
          <a:p>
            <a:pPr lvl="0"/>
            <a:r>
              <a:rPr lang="en-US" sz="1200" dirty="0">
                <a:effectLst/>
              </a:rPr>
              <a:t>Language: Process text and learn how to recognize what users want</a:t>
            </a:r>
          </a:p>
          <a:p>
            <a:pPr lvl="0"/>
            <a:r>
              <a:rPr lang="en-US" sz="1200" dirty="0">
                <a:effectLst/>
              </a:rPr>
              <a:t>&lt;click&gt;</a:t>
            </a:r>
          </a:p>
          <a:p>
            <a:pPr lvl="0"/>
            <a:endParaRPr lang="en-US" sz="1200" dirty="0">
              <a:effectLst/>
            </a:endParaRPr>
          </a:p>
          <a:p>
            <a:pPr lvl="0"/>
            <a:r>
              <a:rPr lang="en-US" sz="1200" dirty="0">
                <a:effectLst/>
              </a:rPr>
              <a:t>Knowledge: Tap into rich knowledge amassed from the web, academia, or your own data</a:t>
            </a:r>
          </a:p>
          <a:p>
            <a:pPr lvl="0"/>
            <a:r>
              <a:rPr lang="en-US" sz="1200" dirty="0">
                <a:effectLst/>
              </a:rPr>
              <a:t>&lt;click&gt;</a:t>
            </a:r>
          </a:p>
          <a:p>
            <a:pPr lvl="0"/>
            <a:endParaRPr lang="en-US" sz="1200" dirty="0">
              <a:effectLst/>
            </a:endParaRPr>
          </a:p>
          <a:p>
            <a:pPr lvl="0"/>
            <a:r>
              <a:rPr lang="en-US" sz="1200" dirty="0">
                <a:effectLst/>
              </a:rPr>
              <a:t>Search: Access billions of web pages, images, videos, and news with the power of Bing APIs</a:t>
            </a:r>
          </a:p>
          <a:p>
            <a:endParaRPr lang="en-US" sz="1200" dirty="0">
              <a:effectLst/>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t>Why choose these APIs?</a:t>
            </a:r>
            <a:r>
              <a:rPr lang="en-US" sz="1200" b="1" baseline="0" dirty="0"/>
              <a:t> </a:t>
            </a:r>
            <a:r>
              <a:rPr lang="en-US" sz="1200" baseline="0" dirty="0"/>
              <a:t>They </a:t>
            </a:r>
            <a:r>
              <a:rPr lang="en-US" sz="1200" dirty="0"/>
              <a:t>work, and it’s easy.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rPr>
              <a:t>&lt;click&gt;</a:t>
            </a:r>
          </a:p>
          <a:p>
            <a:endParaRPr lang="en-US" sz="1200" dirty="0"/>
          </a:p>
          <a:p>
            <a:r>
              <a:rPr lang="en-US" sz="1200" b="1" dirty="0"/>
              <a:t>Easy:</a:t>
            </a:r>
            <a:r>
              <a:rPr lang="en-US" sz="1200" b="0" dirty="0"/>
              <a:t> T</a:t>
            </a:r>
            <a:r>
              <a:rPr lang="en-US" sz="1200" dirty="0"/>
              <a:t>he APIs are easy to implement because of the simple REST calls. There’s a common way to implement, and you can get started with all of them for free simply by going to one place, one website, www.microsoft.com/cognitive. </a:t>
            </a:r>
          </a:p>
          <a:p>
            <a:endParaRPr lang="en-US" sz="1200" dirty="0"/>
          </a:p>
          <a:p>
            <a:r>
              <a:rPr lang="en-US" sz="1200" b="1" dirty="0"/>
              <a:t>Flexible:</a:t>
            </a:r>
            <a:r>
              <a:rPr lang="en-US" sz="1200" b="0" dirty="0"/>
              <a:t> </a:t>
            </a:r>
            <a:r>
              <a:rPr lang="en-US" sz="1200" dirty="0"/>
              <a:t>We’ve got a breadth of intelligence and knowledge APIs so developers will be able to find what intelligence feature they need.</a:t>
            </a:r>
            <a:r>
              <a:rPr lang="en-US" sz="1200" baseline="0" dirty="0"/>
              <a:t> A</a:t>
            </a:r>
            <a:r>
              <a:rPr lang="en-US" sz="1200" dirty="0"/>
              <a:t>nd, importantly, they all work on whatever language, framework, or platform developers choose. So, developers can integrate into their apps—iOS, Android, Windows—using their own tools they know and love.</a:t>
            </a:r>
          </a:p>
          <a:p>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t>Tested:</a:t>
            </a:r>
            <a:r>
              <a:rPr lang="en-US" sz="1200" b="1" baseline="0" dirty="0"/>
              <a:t> </a:t>
            </a:r>
            <a:r>
              <a:rPr lang="en-US" sz="1200" b="0" dirty="0"/>
              <a:t>Tap into </a:t>
            </a:r>
            <a:r>
              <a:rPr lang="en-US" sz="1200" dirty="0"/>
              <a:t>an ever-growing collection of powerful AI algorithms developed by experts. Developers can trust the quality and expertise build into each API by experts in their field from Microsoft’s Research organization, Bing, and Azure machine learning and these capabilities are used across many Microsoft first party products such as Cortana, Bing</a:t>
            </a:r>
            <a:r>
              <a:rPr lang="en-US" sz="1200" baseline="0" dirty="0"/>
              <a:t> and Skype</a:t>
            </a:r>
            <a:r>
              <a:rPr lang="en-US" sz="1200"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lvl="0"/>
            <a:endParaRPr lang="en-US" sz="1200" dirty="0">
              <a:effectLst/>
            </a:endParaRPr>
          </a:p>
          <a:p>
            <a:pPr lvl="0"/>
            <a:endParaRPr lang="en-US" sz="1200" dirty="0">
              <a:effectLs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en-US" sz="1200" b="1" baseline="0" dirty="0"/>
              <a:t>Transition:</a:t>
            </a:r>
            <a:r>
              <a:rPr lang="en-US" sz="1200" baseline="0" dirty="0"/>
              <a:t> </a:t>
            </a:r>
            <a:r>
              <a:rPr lang="en-US" sz="1200" b="1" baseline="0" dirty="0"/>
              <a:t>When it comes to real-world applications for Cognitive Services, the sky is the limit! Let’s look at some examples. </a:t>
            </a:r>
          </a:p>
          <a:p>
            <a:r>
              <a:rPr lang="en-US" sz="1200" b="1" baseline="0" dirty="0"/>
              <a:t>&lt;click&gt;</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11/14/2019 8:41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616456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095261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11/14/2019 8:41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0411748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832DFEEB-2F28-45D6-A81A-F2B79C593887}"/>
              </a:ext>
            </a:extLst>
          </p:cNvPr>
          <p:cNvPicPr>
            <a:picLocks noChangeAspect="1"/>
          </p:cNvPicPr>
          <p:nvPr userDrawn="1"/>
        </p:nvPicPr>
        <p:blipFill>
          <a:blip r:embed="rId3"/>
          <a:stretch>
            <a:fillRect/>
          </a:stretch>
        </p:blipFill>
        <p:spPr bwMode="ltGray">
          <a:xfrm>
            <a:off x="865" y="2413144"/>
            <a:ext cx="12190271" cy="2031711"/>
          </a:xfrm>
          <a:prstGeom prst="rect">
            <a:avLst/>
          </a:prstGeom>
        </p:spPr>
      </p:pic>
      <p:pic>
        <p:nvPicPr>
          <p:cNvPr id="8" name="Picture 7">
            <a:extLst>
              <a:ext uri="{FF2B5EF4-FFF2-40B4-BE49-F238E27FC236}">
                <a16:creationId xmlns:a16="http://schemas.microsoft.com/office/drawing/2014/main" id="{C2A8E158-1DB8-4576-BD9E-5CFB55056A77}"/>
              </a:ext>
            </a:extLst>
          </p:cNvPr>
          <p:cNvPicPr>
            <a:picLocks noChangeAspect="1"/>
          </p:cNvPicPr>
          <p:nvPr userDrawn="1"/>
        </p:nvPicPr>
        <p:blipFill>
          <a:blip r:embed="rId4"/>
          <a:stretch>
            <a:fillRect/>
          </a:stretch>
        </p:blipFill>
        <p:spPr bwMode="black">
          <a:xfrm>
            <a:off x="584200" y="2785821"/>
            <a:ext cx="2047742" cy="545115"/>
          </a:xfrm>
          <a:prstGeom prst="rect">
            <a:avLst/>
          </a:prstGeom>
        </p:spPr>
      </p:pic>
      <p:sp>
        <p:nvSpPr>
          <p:cNvPr id="10" name="Title 1">
            <a:extLst>
              <a:ext uri="{FF2B5EF4-FFF2-40B4-BE49-F238E27FC236}">
                <a16:creationId xmlns:a16="http://schemas.microsoft.com/office/drawing/2014/main" id="{9E903B98-53C7-48B6-8CD4-AA3BFFDCB082}"/>
              </a:ext>
            </a:extLst>
          </p:cNvPr>
          <p:cNvSpPr>
            <a:spLocks noGrp="1"/>
          </p:cNvSpPr>
          <p:nvPr>
            <p:ph type="title" hasCustomPrompt="1"/>
          </p:nvPr>
        </p:nvSpPr>
        <p:spPr>
          <a:xfrm>
            <a:off x="584200" y="3518967"/>
            <a:ext cx="5199695" cy="715581"/>
          </a:xfrm>
        </p:spPr>
        <p:txBody>
          <a:bodyPr/>
          <a:lstStyle>
            <a:lvl1pPr>
              <a:lnSpc>
                <a:spcPct val="110000"/>
              </a:lnSpc>
              <a:defRPr lang="en-US" sz="2200" b="0" kern="1200" cap="all" baseline="0" dirty="0">
                <a:solidFill>
                  <a:srgbClr val="FFFFFF"/>
                </a:solidFill>
                <a:latin typeface="+mn-lt"/>
                <a:ea typeface="+mn-ea"/>
                <a:cs typeface="Segoe UI Semilight" panose="020B0402040204020203" pitchFamily="34" charset="0"/>
              </a:defRPr>
            </a:lvl1pPr>
          </a:lstStyle>
          <a:p>
            <a:r>
              <a:rPr lang="en-US" dirty="0"/>
              <a:t>Click to edit </a:t>
            </a:r>
            <a:br>
              <a:rPr lang="en-US" dirty="0"/>
            </a:br>
            <a:r>
              <a:rPr lang="en-US" dirty="0"/>
              <a:t>event title</a:t>
            </a:r>
          </a:p>
        </p:txBody>
      </p:sp>
      <p:sp>
        <p:nvSpPr>
          <p:cNvPr id="11" name="Text Placeholder 8">
            <a:extLst>
              <a:ext uri="{FF2B5EF4-FFF2-40B4-BE49-F238E27FC236}">
                <a16:creationId xmlns:a16="http://schemas.microsoft.com/office/drawing/2014/main" id="{8C439D4F-D913-4477-823A-9813F553D3ED}"/>
              </a:ext>
            </a:extLst>
          </p:cNvPr>
          <p:cNvSpPr>
            <a:spLocks noGrp="1"/>
          </p:cNvSpPr>
          <p:nvPr>
            <p:ph type="body" sz="quarter" idx="10" hasCustomPrompt="1"/>
          </p:nvPr>
        </p:nvSpPr>
        <p:spPr>
          <a:xfrm>
            <a:off x="6367230" y="3895994"/>
            <a:ext cx="5240570" cy="338554"/>
          </a:xfrm>
        </p:spPr>
        <p:txBody>
          <a:bodyPr/>
          <a:lstStyle>
            <a:lvl1pPr marL="0" indent="0" algn="r">
              <a:buNone/>
              <a:defRPr lang="en-US" sz="2200" kern="1200" cap="all" baseline="0" dirty="0">
                <a:gradFill>
                  <a:gsLst>
                    <a:gs pos="2917">
                      <a:srgbClr val="FFFFFF"/>
                    </a:gs>
                    <a:gs pos="30000">
                      <a:srgbClr val="FFFFFF"/>
                    </a:gs>
                  </a:gsLst>
                  <a:lin ang="5400000" scaled="0"/>
                </a:gradFill>
                <a:latin typeface="+mn-lt"/>
                <a:ea typeface="+mn-ea"/>
                <a:cs typeface="Segoe UI Semilight" panose="020B0402040204020203" pitchFamily="34" charset="0"/>
              </a:defRPr>
            </a:lvl1pPr>
          </a:lstStyle>
          <a:p>
            <a:pPr lvl="0"/>
            <a:r>
              <a:rPr lang="en-US" dirty="0"/>
              <a:t>EVENT DATE</a:t>
            </a:r>
          </a:p>
        </p:txBody>
      </p:sp>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7" name="TextBox 6">
            <a:extLst>
              <a:ext uri="{FF2B5EF4-FFF2-40B4-BE49-F238E27FC236}">
                <a16:creationId xmlns:a16="http://schemas.microsoft.com/office/drawing/2014/main" id="{88DC7993-F1BA-4C18-890B-4B37823B77C7}"/>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B8B1D2D5-0750-4330-AC51-85B44133B184}"/>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4FB25928-3249-4C5F-846E-EAC6CE310C44}"/>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5B3D83A9-2BFF-4408-B060-FAA5960FD738}"/>
              </a:ext>
            </a:extLst>
          </p:cNvPr>
          <p:cNvSpPr txBox="1"/>
          <p:nvPr userDrawn="1"/>
        </p:nvSpPr>
        <p:spPr>
          <a:xfrm>
            <a:off x="305574"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291626771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78085648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8" name="TextBox 7">
            <a:extLst>
              <a:ext uri="{FF2B5EF4-FFF2-40B4-BE49-F238E27FC236}">
                <a16:creationId xmlns:a16="http://schemas.microsoft.com/office/drawing/2014/main" id="{374C8789-0E85-4867-9F65-26896787DA4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21086697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Box 14">
            <a:extLst>
              <a:ext uri="{FF2B5EF4-FFF2-40B4-BE49-F238E27FC236}">
                <a16:creationId xmlns:a16="http://schemas.microsoft.com/office/drawing/2014/main" id="{6DE63967-ED8B-4BFD-940B-78BC494D5EAB}"/>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6138053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82A657CE-D4EA-41FF-B672-BF225C1CE0AC}"/>
              </a:ext>
            </a:extLst>
          </p:cNvPr>
          <p:cNvSpPr txBox="1"/>
          <p:nvPr userDrawn="1"/>
        </p:nvSpPr>
        <p:spPr>
          <a:xfrm>
            <a:off x="305574"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2073271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
        <p:nvSpPr>
          <p:cNvPr id="6" name="TextBox 5">
            <a:extLst>
              <a:ext uri="{FF2B5EF4-FFF2-40B4-BE49-F238E27FC236}">
                <a16:creationId xmlns:a16="http://schemas.microsoft.com/office/drawing/2014/main" id="{89B63252-201C-4489-B6C4-28F323FA89B2}"/>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023D2F9-A5DC-4E61-A70B-09B51A4C6AB5}"/>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D9C0C0D-87F1-4DC3-AE72-31DB9E3613DC}"/>
              </a:ext>
            </a:extLst>
          </p:cNvPr>
          <p:cNvPicPr>
            <a:picLocks noChangeAspect="1"/>
          </p:cNvPicPr>
          <p:nvPr userDrawn="1"/>
        </p:nvPicPr>
        <p:blipFill>
          <a:blip r:embed="rId2">
            <a:alphaModFix amt="78000"/>
            <a:extLst>
              <a:ext uri="{BEBA8EAE-BF5A-486C-A8C5-ECC9F3942E4B}">
                <a14:imgProps xmlns:a14="http://schemas.microsoft.com/office/drawing/2010/main">
                  <a14:imgLayer r:embed="rId3">
                    <a14:imgEffect>
                      <a14:sharpenSoften amount="-20000"/>
                    </a14:imgEffect>
                    <a14:imgEffect>
                      <a14:saturation sat="85000"/>
                    </a14:imgEffect>
                    <a14:imgEffect>
                      <a14:brightnessContrast bright="5000" contrast="-10000"/>
                    </a14:imgEffect>
                  </a14:imgLayer>
                </a14:imgProps>
              </a:ext>
            </a:extLst>
          </a:blip>
          <a:stretch>
            <a:fillRect/>
          </a:stretch>
        </p:blipFill>
        <p:spPr bwMode="ltGray">
          <a:xfrm>
            <a:off x="5095" y="1825"/>
            <a:ext cx="12181810" cy="6854348"/>
          </a:xfrm>
          <a:prstGeom prst="rect">
            <a:avLst/>
          </a:prstGeom>
        </p:spPr>
      </p:pic>
      <p:sp>
        <p:nvSpPr>
          <p:cNvPr id="8" name="Rectangle 7">
            <a:extLst>
              <a:ext uri="{FF2B5EF4-FFF2-40B4-BE49-F238E27FC236}">
                <a16:creationId xmlns:a16="http://schemas.microsoft.com/office/drawing/2014/main" id="{D1AC4E3B-5C51-41FA-801E-F3694A6FA4B5}"/>
              </a:ext>
            </a:extLst>
          </p:cNvPr>
          <p:cNvSpPr/>
          <p:nvPr userDrawn="1"/>
        </p:nvSpPr>
        <p:spPr bwMode="auto">
          <a:xfrm>
            <a:off x="1" y="1825"/>
            <a:ext cx="12191999" cy="6858000"/>
          </a:xfrm>
          <a:prstGeom prst="rect">
            <a:avLst/>
          </a:prstGeom>
          <a:gradFill flip="none" rotWithShape="1">
            <a:gsLst>
              <a:gs pos="0">
                <a:schemeClr val="bg1"/>
              </a:gs>
              <a:gs pos="72000">
                <a:schemeClr val="bg1">
                  <a:alpha val="0"/>
                </a:schemeClr>
              </a:gs>
            </a:gsLst>
            <a:lin ang="4800000" scaled="0"/>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0131523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7" name="TextBox 6">
            <a:extLst>
              <a:ext uri="{FF2B5EF4-FFF2-40B4-BE49-F238E27FC236}">
                <a16:creationId xmlns:a16="http://schemas.microsoft.com/office/drawing/2014/main" id="{6F2137B8-73ED-43D2-93A8-BA971AA599C5}"/>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bg2"/>
                </a:solidFill>
              </a:rPr>
              <a:t>‹#›</a:t>
            </a:fld>
            <a:endParaRPr lang="en-US" sz="1200" dirty="0">
              <a:solidFill>
                <a:schemeClr val="bg2"/>
              </a:solidFill>
            </a:endParaRP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7" name="TextBox 6">
            <a:extLst>
              <a:ext uri="{FF2B5EF4-FFF2-40B4-BE49-F238E27FC236}">
                <a16:creationId xmlns:a16="http://schemas.microsoft.com/office/drawing/2014/main" id="{7D8611D5-183F-45A0-9CBB-9857EE68AB14}"/>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F4CC9C5-C6EF-4016-A6D3-347535932CC4}"/>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769323-1BEB-4120-81D6-CF4C467A047A}"/>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bwMode="ltGray">
          <a:xfrm flipH="1">
            <a:off x="5095" y="1825"/>
            <a:ext cx="12181810" cy="6854348"/>
          </a:xfrm>
          <a:prstGeom prst="rect">
            <a:avLst/>
          </a:prstGeom>
        </p:spPr>
      </p:pic>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
        <p:nvSpPr>
          <p:cNvPr id="7" name="TextBox 6">
            <a:extLst>
              <a:ext uri="{FF2B5EF4-FFF2-40B4-BE49-F238E27FC236}">
                <a16:creationId xmlns:a16="http://schemas.microsoft.com/office/drawing/2014/main" id="{03B7D073-554C-40A2-A70D-33953EFD43C6}"/>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503E5E-C5C8-4A61-A03D-F2F3D947FEA8}"/>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bwMode="ltGray">
          <a:xfrm flipH="1">
            <a:off x="5095" y="1825"/>
            <a:ext cx="12181810" cy="6854348"/>
          </a:xfrm>
          <a:prstGeom prst="rect">
            <a:avLst/>
          </a:prstGeom>
        </p:spPr>
      </p:pic>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dirty="0"/>
              <a:t>Section title</a:t>
            </a:r>
          </a:p>
        </p:txBody>
      </p:sp>
      <p:sp>
        <p:nvSpPr>
          <p:cNvPr id="5" name="TextBox 4">
            <a:extLst>
              <a:ext uri="{FF2B5EF4-FFF2-40B4-BE49-F238E27FC236}">
                <a16:creationId xmlns:a16="http://schemas.microsoft.com/office/drawing/2014/main" id="{27C22293-4F71-4FF8-AEBB-EB49636DB235}"/>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
        <p:nvSpPr>
          <p:cNvPr id="4" name="TextBox 3">
            <a:extLst>
              <a:ext uri="{FF2B5EF4-FFF2-40B4-BE49-F238E27FC236}">
                <a16:creationId xmlns:a16="http://schemas.microsoft.com/office/drawing/2014/main" id="{F097F5DD-164A-4462-A3BD-D611F5BD9E5C}"/>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F66B4831-A52F-4C57-BA0B-D4A04715D04F}"/>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ank you slide">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D9C0C0D-87F1-4DC3-AE72-31DB9E3613DC}"/>
              </a:ext>
            </a:extLst>
          </p:cNvPr>
          <p:cNvPicPr>
            <a:picLocks noChangeAspect="1"/>
          </p:cNvPicPr>
          <p:nvPr userDrawn="1"/>
        </p:nvPicPr>
        <p:blipFill>
          <a:blip r:embed="rId2">
            <a:alphaModFix amt="78000"/>
            <a:extLst>
              <a:ext uri="{BEBA8EAE-BF5A-486C-A8C5-ECC9F3942E4B}">
                <a14:imgProps xmlns:a14="http://schemas.microsoft.com/office/drawing/2010/main">
                  <a14:imgLayer r:embed="rId3">
                    <a14:imgEffect>
                      <a14:sharpenSoften amount="-20000"/>
                    </a14:imgEffect>
                    <a14:imgEffect>
                      <a14:saturation sat="85000"/>
                    </a14:imgEffect>
                    <a14:imgEffect>
                      <a14:brightnessContrast bright="5000" contrast="-10000"/>
                    </a14:imgEffect>
                  </a14:imgLayer>
                </a14:imgProps>
              </a:ext>
            </a:extLst>
          </a:blip>
          <a:stretch>
            <a:fillRect/>
          </a:stretch>
        </p:blipFill>
        <p:spPr bwMode="ltGray">
          <a:xfrm>
            <a:off x="5095" y="1825"/>
            <a:ext cx="12181810" cy="6854348"/>
          </a:xfrm>
          <a:prstGeom prst="rect">
            <a:avLst/>
          </a:prstGeom>
        </p:spPr>
      </p:pic>
      <p:sp>
        <p:nvSpPr>
          <p:cNvPr id="8" name="Rectangle 7">
            <a:extLst>
              <a:ext uri="{FF2B5EF4-FFF2-40B4-BE49-F238E27FC236}">
                <a16:creationId xmlns:a16="http://schemas.microsoft.com/office/drawing/2014/main" id="{D1AC4E3B-5C51-41FA-801E-F3694A6FA4B5}"/>
              </a:ext>
            </a:extLst>
          </p:cNvPr>
          <p:cNvSpPr/>
          <p:nvPr userDrawn="1"/>
        </p:nvSpPr>
        <p:spPr bwMode="auto">
          <a:xfrm>
            <a:off x="1" y="1825"/>
            <a:ext cx="12191999" cy="6858000"/>
          </a:xfrm>
          <a:prstGeom prst="rect">
            <a:avLst/>
          </a:prstGeom>
          <a:gradFill flip="none" rotWithShape="1">
            <a:gsLst>
              <a:gs pos="0">
                <a:schemeClr val="bg1"/>
              </a:gs>
              <a:gs pos="72000">
                <a:schemeClr val="bg1">
                  <a:alpha val="0"/>
                </a:schemeClr>
              </a:gs>
            </a:gsLst>
            <a:lin ang="4800000" scaled="0"/>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1871783"/>
            <a:ext cx="6765506" cy="1661993"/>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 for attending the MLADS Conference and helping to build a strong community</a:t>
            </a:r>
          </a:p>
        </p:txBody>
      </p:sp>
      <p:sp>
        <p:nvSpPr>
          <p:cNvPr id="5" name="Text Placeholder 4"/>
          <p:cNvSpPr>
            <a:spLocks noGrp="1"/>
          </p:cNvSpPr>
          <p:nvPr>
            <p:ph type="body" sz="quarter" idx="12" hasCustomPrompt="1"/>
          </p:nvPr>
        </p:nvSpPr>
        <p:spPr>
          <a:xfrm>
            <a:off x="584200" y="3962400"/>
            <a:ext cx="6765506" cy="677108"/>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To find recordings, presentations, and other resources from the event, go to: http://aka.ms/fall2019mlads</a:t>
            </a:r>
          </a:p>
        </p:txBody>
      </p:sp>
      <p:sp>
        <p:nvSpPr>
          <p:cNvPr id="11" name="TextBox 10">
            <a:extLst>
              <a:ext uri="{FF2B5EF4-FFF2-40B4-BE49-F238E27FC236}">
                <a16:creationId xmlns:a16="http://schemas.microsoft.com/office/drawing/2014/main" id="{7F2FBE74-9444-472A-B538-419095E27BB8}"/>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509192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C79569F-D3C1-4AED-AC7E-8F24C1CD4203}"/>
              </a:ext>
            </a:extLst>
          </p:cNvPr>
          <p:cNvPicPr>
            <a:picLocks noChangeAspect="1"/>
          </p:cNvPicPr>
          <p:nvPr userDrawn="1"/>
        </p:nvPicPr>
        <p:blipFill>
          <a:blip r:embed="rId2">
            <a:alphaModFix amt="78000"/>
            <a:extLst>
              <a:ext uri="{BEBA8EAE-BF5A-486C-A8C5-ECC9F3942E4B}">
                <a14:imgProps xmlns:a14="http://schemas.microsoft.com/office/drawing/2010/main">
                  <a14:imgLayer r:embed="rId3">
                    <a14:imgEffect>
                      <a14:sharpenSoften amount="-20000"/>
                    </a14:imgEffect>
                    <a14:imgEffect>
                      <a14:saturation sat="85000"/>
                    </a14:imgEffect>
                    <a14:imgEffect>
                      <a14:brightnessContrast bright="5000" contrast="-10000"/>
                    </a14:imgEffect>
                  </a14:imgLayer>
                </a14:imgProps>
              </a:ext>
            </a:extLst>
          </a:blip>
          <a:stretch>
            <a:fillRect/>
          </a:stretch>
        </p:blipFill>
        <p:spPr bwMode="ltGray">
          <a:xfrm>
            <a:off x="5095" y="1825"/>
            <a:ext cx="12181810" cy="6854348"/>
          </a:xfrm>
          <a:prstGeom prst="rect">
            <a:avLst/>
          </a:prstGeom>
        </p:spPr>
      </p:pic>
      <p:sp>
        <p:nvSpPr>
          <p:cNvPr id="6" name="Rectangle 5">
            <a:extLst>
              <a:ext uri="{FF2B5EF4-FFF2-40B4-BE49-F238E27FC236}">
                <a16:creationId xmlns:a16="http://schemas.microsoft.com/office/drawing/2014/main" id="{43DF2D82-BC63-4876-A41E-EA4A643D35AD}"/>
              </a:ext>
            </a:extLst>
          </p:cNvPr>
          <p:cNvSpPr/>
          <p:nvPr userDrawn="1"/>
        </p:nvSpPr>
        <p:spPr bwMode="auto">
          <a:xfrm>
            <a:off x="1" y="0"/>
            <a:ext cx="12186904" cy="6858000"/>
          </a:xfrm>
          <a:prstGeom prst="rect">
            <a:avLst/>
          </a:prstGeom>
          <a:gradFill flip="none" rotWithShape="1">
            <a:gsLst>
              <a:gs pos="8000">
                <a:schemeClr val="bg1"/>
              </a:gs>
              <a:gs pos="50000">
                <a:schemeClr val="bg1">
                  <a:alpha val="0"/>
                </a:schemeClr>
              </a:gs>
            </a:gsLst>
            <a:lin ang="27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Picture Placeholder">
            <a:extLst>
              <a:ext uri="{FF2B5EF4-FFF2-40B4-BE49-F238E27FC236}">
                <a16:creationId xmlns:a16="http://schemas.microsoft.com/office/drawing/2014/main" id="{3F6DDB65-3443-4048-91DE-D68C16A83807}"/>
              </a:ext>
            </a:extLst>
          </p:cNvPr>
          <p:cNvSpPr>
            <a:spLocks noGrp="1"/>
          </p:cNvSpPr>
          <p:nvPr>
            <p:ph type="pic" sz="quarter" idx="11" hasCustomPrompt="1"/>
          </p:nvPr>
        </p:nvSpPr>
        <p:spPr bwMode="gray">
          <a:xfrm>
            <a:off x="5334000" y="0"/>
            <a:ext cx="6858000" cy="6858000"/>
          </a:xfrm>
          <a:pattFill prst="dotGrid">
            <a:fgClr>
              <a:schemeClr val="tx1">
                <a:lumMod val="10000"/>
                <a:lumOff val="90000"/>
              </a:schemeClr>
            </a:fgClr>
            <a:bgClr>
              <a:schemeClr val="bg1"/>
            </a:bgClr>
          </a:pattFill>
        </p:spPr>
        <p:txBody>
          <a:bodyPr lIns="0" tIns="2011680" rIns="0" anchor="t" anchorCtr="0">
            <a:noAutofit/>
          </a:bodyPr>
          <a:lstStyle>
            <a:lvl1pPr marL="0" indent="0" algn="ctr">
              <a:lnSpc>
                <a:spcPct val="100000"/>
              </a:lnSpc>
              <a:buNone/>
              <a:defRPr sz="1600" b="1">
                <a:solidFill>
                  <a:schemeClr val="tx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979539"/>
            <a:ext cx="4167887" cy="553998"/>
          </a:xfrm>
        </p:spPr>
        <p:txBody>
          <a:bodyPr anchor="b" anchorCtr="0">
            <a:spAutoFit/>
          </a:bodyPr>
          <a:lstStyle>
            <a:lvl1pPr>
              <a:defRPr/>
            </a:lvl1pPr>
          </a:lstStyle>
          <a:p>
            <a:r>
              <a:rPr lang="en-US" dirty="0"/>
              <a:t>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E84E3-D1D8-4A0E-8E6A-2C842842A4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0A95AD-696A-4762-8BD1-E56DD8BE86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2ACBFC-1E8C-450C-9F3A-6D23E0765C3F}"/>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5" name="Footer Placeholder 4">
            <a:extLst>
              <a:ext uri="{FF2B5EF4-FFF2-40B4-BE49-F238E27FC236}">
                <a16:creationId xmlns:a16="http://schemas.microsoft.com/office/drawing/2014/main" id="{12F042DF-7A83-4E05-A852-10549FE3D9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EF3B46-3AC5-487D-8DCF-226033A3F4CE}"/>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12385653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B673E-1ED5-4989-BBB7-5B91B8A027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54539C-E7CF-411A-AE88-06D7583F0B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6BC6E3-DB22-49C3-B8CE-21D0B2F29A13}"/>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5" name="Footer Placeholder 4">
            <a:extLst>
              <a:ext uri="{FF2B5EF4-FFF2-40B4-BE49-F238E27FC236}">
                <a16:creationId xmlns:a16="http://schemas.microsoft.com/office/drawing/2014/main" id="{DC441B1A-6FB4-4CDA-BC1E-FB833C0ADA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111E7E-7AE0-4BC5-839F-0D7C1DC956F3}"/>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23189737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D3725-CE63-4211-8FDF-1E0732323B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11BC369-BAF8-4181-AB9A-C22656F5C7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332172-791E-408D-8D30-A6AF1A515E2A}"/>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5" name="Footer Placeholder 4">
            <a:extLst>
              <a:ext uri="{FF2B5EF4-FFF2-40B4-BE49-F238E27FC236}">
                <a16:creationId xmlns:a16="http://schemas.microsoft.com/office/drawing/2014/main" id="{9B1117CC-1CC4-4173-B5DF-9B564DA405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D76D03-4097-4536-8761-1D3B659CF6D1}"/>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897289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69BCA-DB71-43CD-BBE3-38D3FA54B3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8A59E2-4AB8-4885-ADF7-79E4099807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20A322-6169-4ABD-9A12-89FEFB0E00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FE44A2-6BA4-4E6C-885F-1B6E7F3268F0}"/>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6" name="Footer Placeholder 5">
            <a:extLst>
              <a:ext uri="{FF2B5EF4-FFF2-40B4-BE49-F238E27FC236}">
                <a16:creationId xmlns:a16="http://schemas.microsoft.com/office/drawing/2014/main" id="{36CE8570-BA24-4335-A383-6540C3AEC9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636002-9543-4085-A6E2-841623C11AE3}"/>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36139497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CD24C-7020-4CCE-946C-E5ED698DE7F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3D75A5A-5B11-41E1-A6DC-286A9D7BEE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6B69F4-DBBF-4B7B-B316-F1584C62872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E5C75D-FA83-4B0C-9374-A4F2C9D2EDF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DB0E2F-5282-42D2-ADA7-6582B7DB62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2D617E9-F43B-4B1A-935C-329CE057E42A}"/>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8" name="Footer Placeholder 7">
            <a:extLst>
              <a:ext uri="{FF2B5EF4-FFF2-40B4-BE49-F238E27FC236}">
                <a16:creationId xmlns:a16="http://schemas.microsoft.com/office/drawing/2014/main" id="{53B83FC6-8172-47E9-B09C-59059819B8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ABA588-2D8F-4320-9726-525F85351547}"/>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88692545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94DAF-1202-4719-9192-ADBDF1FF1C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AEA6971-AC3C-4165-8CE5-48F877516E8B}"/>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4" name="Footer Placeholder 3">
            <a:extLst>
              <a:ext uri="{FF2B5EF4-FFF2-40B4-BE49-F238E27FC236}">
                <a16:creationId xmlns:a16="http://schemas.microsoft.com/office/drawing/2014/main" id="{E96DAAC4-5376-4FA6-B737-CD2D4D1869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1FCD49-3513-4A6D-AED6-69501C2C73DE}"/>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217008762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1CF2C6-69DF-45AB-9BDB-71BFC0AA0CE7}"/>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3" name="Footer Placeholder 2">
            <a:extLst>
              <a:ext uri="{FF2B5EF4-FFF2-40B4-BE49-F238E27FC236}">
                <a16:creationId xmlns:a16="http://schemas.microsoft.com/office/drawing/2014/main" id="{8FE0226C-AA7A-4B0C-AB72-14A91CCC19E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151C2CF-A1E4-4C05-A915-15AFB50081BA}"/>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100536974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FE82A-9E1E-40D1-869F-76DEC76DA9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E2D6B0F-FC8B-4F4A-A531-2C7EED9FA3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09ABFA-CE6F-4396-9636-DE3462280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41D93F-7024-4AE4-8A28-58AE825C8375}"/>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6" name="Footer Placeholder 5">
            <a:extLst>
              <a:ext uri="{FF2B5EF4-FFF2-40B4-BE49-F238E27FC236}">
                <a16:creationId xmlns:a16="http://schemas.microsoft.com/office/drawing/2014/main" id="{7D3FC56C-2C06-4685-AC20-A3ECD85A66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4454C8-8B4C-4B09-9E5E-3CCE2B81745F}"/>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35854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4">
            <a:extLst>
              <a:ext uri="{FF2B5EF4-FFF2-40B4-BE49-F238E27FC236}">
                <a16:creationId xmlns:a16="http://schemas.microsoft.com/office/drawing/2014/main" id="{79A1E5E9-1647-4400-B107-BE5E200A0A44}"/>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DD0D1-C94D-44E3-BE0C-211C3C3BE2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38A1DC8-7B6B-466D-824B-D1C24CC28E1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A71F243-6612-4015-ADE7-5804025B34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9FF367-7657-4CB4-A2FA-08C470B1CC0F}"/>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6" name="Footer Placeholder 5">
            <a:extLst>
              <a:ext uri="{FF2B5EF4-FFF2-40B4-BE49-F238E27FC236}">
                <a16:creationId xmlns:a16="http://schemas.microsoft.com/office/drawing/2014/main" id="{35B7A2AD-E521-44C5-B708-D3BF2639B5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1C76FA-4A61-4614-BCB3-4F8C5B9BBCA7}"/>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152945965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87766-7084-478A-81C8-4A8C3DF944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865DDF-09BB-4578-80BC-9127646EA1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DA21E7-5A46-434B-8E8F-C5C649F3354E}"/>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5" name="Footer Placeholder 4">
            <a:extLst>
              <a:ext uri="{FF2B5EF4-FFF2-40B4-BE49-F238E27FC236}">
                <a16:creationId xmlns:a16="http://schemas.microsoft.com/office/drawing/2014/main" id="{A60E73A3-0BE0-4D93-8B32-81B110102F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9BECFA-DB78-4F30-919E-C93D7F9A870A}"/>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13448332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9C5823-4AB6-423A-9CA9-65F522C0720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8F6636-B159-4C48-ADE7-F635EA3CFE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88AC17-784C-489C-8EB2-2FEC497B364C}"/>
              </a:ext>
            </a:extLst>
          </p:cNvPr>
          <p:cNvSpPr>
            <a:spLocks noGrp="1"/>
          </p:cNvSpPr>
          <p:nvPr>
            <p:ph type="dt" sz="half" idx="10"/>
          </p:nvPr>
        </p:nvSpPr>
        <p:spPr/>
        <p:txBody>
          <a:bodyPr/>
          <a:lstStyle/>
          <a:p>
            <a:fld id="{8C267ACE-FFA9-4154-8131-F5966C764F44}" type="datetimeFigureOut">
              <a:rPr lang="en-US" smtClean="0"/>
              <a:t>11/14/2019</a:t>
            </a:fld>
            <a:endParaRPr lang="en-US"/>
          </a:p>
        </p:txBody>
      </p:sp>
      <p:sp>
        <p:nvSpPr>
          <p:cNvPr id="5" name="Footer Placeholder 4">
            <a:extLst>
              <a:ext uri="{FF2B5EF4-FFF2-40B4-BE49-F238E27FC236}">
                <a16:creationId xmlns:a16="http://schemas.microsoft.com/office/drawing/2014/main" id="{D6B69A4F-7E9C-4FA9-90F2-848210EA8C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71D0F6-2A0E-4FC5-BF5A-07AF89CA5ED3}"/>
              </a:ext>
            </a:extLst>
          </p:cNvPr>
          <p:cNvSpPr>
            <a:spLocks noGrp="1"/>
          </p:cNvSpPr>
          <p:nvPr>
            <p:ph type="sldNum" sz="quarter" idx="12"/>
          </p:nvPr>
        </p:nvSpPr>
        <p:spPr/>
        <p:txBody>
          <a:bodyPr/>
          <a:lstStyle/>
          <a:p>
            <a:fld id="{F2CBD4D5-69D6-44C4-9AF3-F6B204BB8B7C}" type="slidenum">
              <a:rPr lang="en-US" smtClean="0"/>
              <a:t>‹#›</a:t>
            </a:fld>
            <a:endParaRPr lang="en-US"/>
          </a:p>
        </p:txBody>
      </p:sp>
    </p:spTree>
    <p:extLst>
      <p:ext uri="{BB962C8B-B14F-4D97-AF65-F5344CB8AC3E}">
        <p14:creationId xmlns:p14="http://schemas.microsoft.com/office/powerpoint/2010/main" val="177271258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a:xfrm>
            <a:off x="588263" y="457199"/>
            <a:ext cx="11018520" cy="752104"/>
          </a:xfrm>
        </p:spPr>
        <p:txBody>
          <a:bodyPr/>
          <a:lstStyle>
            <a:lvl1pPr>
              <a:defRPr sz="4800">
                <a:solidFill>
                  <a:srgbClr val="3F3F3F"/>
                </a:solidFill>
              </a:defRPr>
            </a:lvl1pPr>
          </a:lstStyle>
          <a:p>
            <a:r>
              <a:rPr lang="en-US" dirty="0"/>
              <a:t>Click to edit Master title style</a:t>
            </a:r>
          </a:p>
        </p:txBody>
      </p:sp>
    </p:spTree>
    <p:extLst>
      <p:ext uri="{BB962C8B-B14F-4D97-AF65-F5344CB8AC3E}">
        <p14:creationId xmlns:p14="http://schemas.microsoft.com/office/powerpoint/2010/main" val="372029846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03234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059F4D2-5DC8-4D9B-A631-B2F4CDE84B69}"/>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030492E9-228F-43CF-8914-D7C67FBBBD35}"/>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Box 6">
            <a:extLst>
              <a:ext uri="{FF2B5EF4-FFF2-40B4-BE49-F238E27FC236}">
                <a16:creationId xmlns:a16="http://schemas.microsoft.com/office/drawing/2014/main" id="{A9D0C364-486D-4B7B-9452-89993108A805}"/>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4" name="TextBox 3">
            <a:extLst>
              <a:ext uri="{FF2B5EF4-FFF2-40B4-BE49-F238E27FC236}">
                <a16:creationId xmlns:a16="http://schemas.microsoft.com/office/drawing/2014/main" id="{1C8523C0-7684-4382-AA70-DB0D8B8E3215}"/>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10ABA16F-7CFD-4E3E-A106-16783AABDE89}"/>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610" r:id="rId1"/>
    <p:sldLayoutId id="2147484788" r:id="rId2"/>
    <p:sldLayoutId id="2147484609" r:id="rId3"/>
    <p:sldLayoutId id="2147484710" r:id="rId4"/>
    <p:sldLayoutId id="2147484240" r:id="rId5"/>
    <p:sldLayoutId id="2147484736" r:id="rId6"/>
    <p:sldLayoutId id="2147484474" r:id="rId7"/>
    <p:sldLayoutId id="2147484639" r:id="rId8"/>
    <p:sldLayoutId id="2147484603" r:id="rId9"/>
    <p:sldLayoutId id="2147484751" r:id="rId10"/>
    <p:sldLayoutId id="2147484752" r:id="rId11"/>
    <p:sldLayoutId id="2147484777" r:id="rId12"/>
    <p:sldLayoutId id="2147484778" r:id="rId13"/>
    <p:sldLayoutId id="2147484779" r:id="rId14"/>
    <p:sldLayoutId id="2147484780" r:id="rId15"/>
    <p:sldLayoutId id="2147484781" r:id="rId16"/>
    <p:sldLayoutId id="2147484782" r:id="rId17"/>
    <p:sldLayoutId id="2147484783" r:id="rId18"/>
    <p:sldLayoutId id="2147484784" r:id="rId19"/>
    <p:sldLayoutId id="2147484785" r:id="rId20"/>
    <p:sldLayoutId id="2147484786" r:id="rId21"/>
    <p:sldLayoutId id="2147484787" r:id="rId22"/>
    <p:sldLayoutId id="2147484249" r:id="rId23"/>
    <p:sldLayoutId id="2147484584" r:id="rId24"/>
    <p:sldLayoutId id="2147484583" r:id="rId25"/>
    <p:sldLayoutId id="2147484671" r:id="rId26"/>
    <p:sldLayoutId id="2147484673" r:id="rId27"/>
    <p:sldLayoutId id="2147484585" r:id="rId28"/>
    <p:sldLayoutId id="2147484789" r:id="rId29"/>
    <p:sldLayoutId id="2147484299" r:id="rId30"/>
    <p:sldLayoutId id="214748426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0F417C-17F0-45D9-8B73-C110336D5B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3AC172-0704-4CAF-9664-1755FFCC7F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3A957D-70FE-4549-99B2-94EEA0EE67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267ACE-FFA9-4154-8131-F5966C764F44}" type="datetimeFigureOut">
              <a:rPr lang="en-US" smtClean="0"/>
              <a:t>11/14/2019</a:t>
            </a:fld>
            <a:endParaRPr lang="en-US"/>
          </a:p>
        </p:txBody>
      </p:sp>
      <p:sp>
        <p:nvSpPr>
          <p:cNvPr id="5" name="Footer Placeholder 4">
            <a:extLst>
              <a:ext uri="{FF2B5EF4-FFF2-40B4-BE49-F238E27FC236}">
                <a16:creationId xmlns:a16="http://schemas.microsoft.com/office/drawing/2014/main" id="{CB94A0BB-7207-4630-B9C0-AE8FCCD191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72D5337-D57A-4BBC-B354-6DE006F759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CBD4D5-69D6-44C4-9AF3-F6B204BB8B7C}" type="slidenum">
              <a:rPr lang="en-US" smtClean="0"/>
              <a:t>‹#›</a:t>
            </a:fld>
            <a:endParaRPr lang="en-US"/>
          </a:p>
        </p:txBody>
      </p:sp>
    </p:spTree>
    <p:extLst>
      <p:ext uri="{BB962C8B-B14F-4D97-AF65-F5344CB8AC3E}">
        <p14:creationId xmlns:p14="http://schemas.microsoft.com/office/powerpoint/2010/main" val="1766678175"/>
      </p:ext>
    </p:extLst>
  </p:cSld>
  <p:clrMap bg1="lt1" tx1="dk1" bg2="lt2" tx2="dk2" accent1="accent1" accent2="accent2" accent3="accent3" accent4="accent4" accent5="accent5" accent6="accent6" hlink="hlink" folHlink="folHlink"/>
  <p:sldLayoutIdLst>
    <p:sldLayoutId id="2147484791" r:id="rId1"/>
    <p:sldLayoutId id="2147484792" r:id="rId2"/>
    <p:sldLayoutId id="2147484793" r:id="rId3"/>
    <p:sldLayoutId id="2147484794" r:id="rId4"/>
    <p:sldLayoutId id="2147484795" r:id="rId5"/>
    <p:sldLayoutId id="2147484796" r:id="rId6"/>
    <p:sldLayoutId id="2147484797" r:id="rId7"/>
    <p:sldLayoutId id="2147484798" r:id="rId8"/>
    <p:sldLayoutId id="2147484799" r:id="rId9"/>
    <p:sldLayoutId id="2147484800" r:id="rId10"/>
    <p:sldLayoutId id="2147484801" r:id="rId11"/>
    <p:sldLayoutId id="2147484802" r:id="rId12"/>
    <p:sldLayoutId id="214748480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emf"/><Relationship Id="rId1" Type="http://schemas.openxmlformats.org/officeDocument/2006/relationships/slideLayout" Target="../slideLayouts/slideLayout3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8" Type="http://schemas.openxmlformats.org/officeDocument/2006/relationships/image" Target="../media/image34.emf"/><Relationship Id="rId13" Type="http://schemas.openxmlformats.org/officeDocument/2006/relationships/image" Target="../media/image39.emf"/><Relationship Id="rId18" Type="http://schemas.openxmlformats.org/officeDocument/2006/relationships/image" Target="../media/image44.emf"/><Relationship Id="rId3" Type="http://schemas.openxmlformats.org/officeDocument/2006/relationships/image" Target="../media/image29.emf"/><Relationship Id="rId21" Type="http://schemas.openxmlformats.org/officeDocument/2006/relationships/image" Target="../media/image47.emf"/><Relationship Id="rId7" Type="http://schemas.openxmlformats.org/officeDocument/2006/relationships/image" Target="../media/image33.emf"/><Relationship Id="rId12" Type="http://schemas.openxmlformats.org/officeDocument/2006/relationships/image" Target="../media/image38.emf"/><Relationship Id="rId17" Type="http://schemas.openxmlformats.org/officeDocument/2006/relationships/image" Target="../media/image43.emf"/><Relationship Id="rId2" Type="http://schemas.openxmlformats.org/officeDocument/2006/relationships/image" Target="../media/image28.emf"/><Relationship Id="rId16" Type="http://schemas.openxmlformats.org/officeDocument/2006/relationships/image" Target="../media/image42.emf"/><Relationship Id="rId20" Type="http://schemas.openxmlformats.org/officeDocument/2006/relationships/image" Target="../media/image46.emf"/><Relationship Id="rId1" Type="http://schemas.openxmlformats.org/officeDocument/2006/relationships/slideLayout" Target="../slideLayouts/slideLayout33.xml"/><Relationship Id="rId6" Type="http://schemas.openxmlformats.org/officeDocument/2006/relationships/image" Target="../media/image32.emf"/><Relationship Id="rId11" Type="http://schemas.openxmlformats.org/officeDocument/2006/relationships/image" Target="../media/image37.emf"/><Relationship Id="rId5" Type="http://schemas.openxmlformats.org/officeDocument/2006/relationships/image" Target="../media/image31.emf"/><Relationship Id="rId15" Type="http://schemas.openxmlformats.org/officeDocument/2006/relationships/image" Target="../media/image41.emf"/><Relationship Id="rId10" Type="http://schemas.openxmlformats.org/officeDocument/2006/relationships/image" Target="../media/image36.emf"/><Relationship Id="rId19" Type="http://schemas.openxmlformats.org/officeDocument/2006/relationships/image" Target="../media/image45.emf"/><Relationship Id="rId4" Type="http://schemas.openxmlformats.org/officeDocument/2006/relationships/image" Target="../media/image30.emf"/><Relationship Id="rId9" Type="http://schemas.openxmlformats.org/officeDocument/2006/relationships/image" Target="../media/image35.emf"/><Relationship Id="rId14" Type="http://schemas.openxmlformats.org/officeDocument/2006/relationships/image" Target="../media/image40.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2.xml"/><Relationship Id="rId1" Type="http://schemas.openxmlformats.org/officeDocument/2006/relationships/slideLayout" Target="../slideLayouts/slideLayout44.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jpeg"/></Relationships>
</file>

<file path=ppt/slides/_rels/slide2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3.xml"/><Relationship Id="rId1" Type="http://schemas.openxmlformats.org/officeDocument/2006/relationships/slideLayout" Target="../slideLayouts/slideLayout44.xml"/><Relationship Id="rId5" Type="http://schemas.openxmlformats.org/officeDocument/2006/relationships/image" Target="../media/image54.png"/><Relationship Id="rId4" Type="http://schemas.openxmlformats.org/officeDocument/2006/relationships/image" Target="../media/image5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6.xml"/><Relationship Id="rId1" Type="http://schemas.openxmlformats.org/officeDocument/2006/relationships/slideLayout" Target="../slideLayouts/slideLayout38.xml"/><Relationship Id="rId5" Type="http://schemas.openxmlformats.org/officeDocument/2006/relationships/image" Target="../media/image57.png"/><Relationship Id="rId4" Type="http://schemas.openxmlformats.org/officeDocument/2006/relationships/image" Target="../media/image56.png"/></Relationships>
</file>

<file path=ppt/slides/_rels/slide26.xml.rels><?xml version="1.0" encoding="UTF-8" standalone="yes"?>
<Relationships xmlns="http://schemas.openxmlformats.org/package/2006/relationships"><Relationship Id="rId3" Type="http://schemas.openxmlformats.org/officeDocument/2006/relationships/image" Target="../media/image58.png"/><Relationship Id="rId7" Type="http://schemas.microsoft.com/office/2007/relationships/hdphoto" Target="../media/hdphoto4.wdp"/><Relationship Id="rId2" Type="http://schemas.openxmlformats.org/officeDocument/2006/relationships/notesSlide" Target="../notesSlides/notesSlide17.xml"/><Relationship Id="rId1" Type="http://schemas.openxmlformats.org/officeDocument/2006/relationships/slideLayout" Target="../slideLayouts/slideLayout37.xml"/><Relationship Id="rId6" Type="http://schemas.openxmlformats.org/officeDocument/2006/relationships/image" Target="../media/image60.png"/><Relationship Id="rId5" Type="http://schemas.microsoft.com/office/2007/relationships/hdphoto" Target="../media/hdphoto3.wdp"/><Relationship Id="rId4" Type="http://schemas.openxmlformats.org/officeDocument/2006/relationships/image" Target="../media/image59.png"/></Relationships>
</file>

<file path=ppt/slides/_rels/slide2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33.xml"/></Relationships>
</file>

<file path=ppt/slides/_rels/slide2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8.xml"/><Relationship Id="rId1" Type="http://schemas.openxmlformats.org/officeDocument/2006/relationships/slideLayout" Target="../slideLayouts/slideLayout37.xml"/><Relationship Id="rId5" Type="http://schemas.openxmlformats.org/officeDocument/2006/relationships/image" Target="../media/image65.png"/><Relationship Id="rId4" Type="http://schemas.openxmlformats.org/officeDocument/2006/relationships/image" Target="../media/image6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hyperlink" Target="http://aka.ms/sqlworkshops" TargetMode="External"/><Relationship Id="rId2" Type="http://schemas.openxmlformats.org/officeDocument/2006/relationships/notesSlide" Target="../notesSlides/notesSlide20.xml"/><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jpe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4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2042" y="1425830"/>
            <a:ext cx="10613137" cy="2215991"/>
          </a:xfrm>
        </p:spPr>
        <p:txBody>
          <a:bodyPr/>
          <a:lstStyle/>
          <a:p>
            <a:r>
              <a:rPr lang="en-US" dirty="0">
                <a:solidFill>
                  <a:srgbClr val="000000"/>
                </a:solidFill>
              </a:rPr>
              <a:t>An Introduction to Machine Learning, Artificial Intelligence and Deep Learning</a:t>
            </a:r>
          </a:p>
        </p:txBody>
      </p:sp>
    </p:spTree>
    <p:extLst>
      <p:ext uri="{BB962C8B-B14F-4D97-AF65-F5344CB8AC3E}">
        <p14:creationId xmlns:p14="http://schemas.microsoft.com/office/powerpoint/2010/main" val="3635852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8B219-FD80-4535-B527-DB307F4CC7FA}"/>
              </a:ext>
            </a:extLst>
          </p:cNvPr>
          <p:cNvSpPr>
            <a:spLocks noGrp="1"/>
          </p:cNvSpPr>
          <p:nvPr>
            <p:ph type="title"/>
          </p:nvPr>
        </p:nvSpPr>
        <p:spPr/>
        <p:txBody>
          <a:bodyPr/>
          <a:lstStyle/>
          <a:p>
            <a:r>
              <a:rPr lang="en-US" dirty="0"/>
              <a:t>Learning Resource</a:t>
            </a:r>
          </a:p>
        </p:txBody>
      </p:sp>
      <p:sp>
        <p:nvSpPr>
          <p:cNvPr id="3" name="Rectangle 2">
            <a:extLst>
              <a:ext uri="{FF2B5EF4-FFF2-40B4-BE49-F238E27FC236}">
                <a16:creationId xmlns:a16="http://schemas.microsoft.com/office/drawing/2014/main" id="{477E7722-CE0E-4A80-9AD0-877F72BC846E}"/>
              </a:ext>
            </a:extLst>
          </p:cNvPr>
          <p:cNvSpPr/>
          <p:nvPr/>
        </p:nvSpPr>
        <p:spPr>
          <a:xfrm>
            <a:off x="1980319" y="2474052"/>
            <a:ext cx="8152873" cy="83099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4472C4"/>
                </a:solidFill>
                <a:effectLst/>
                <a:uLnTx/>
                <a:uFillTx/>
                <a:latin typeface="Calibri" panose="020F0502020204030204"/>
                <a:ea typeface="+mn-ea"/>
                <a:cs typeface="+mn-cs"/>
              </a:rPr>
              <a:t>https://aischool.microsoft.com/</a:t>
            </a:r>
          </a:p>
        </p:txBody>
      </p:sp>
    </p:spTree>
    <p:extLst>
      <p:ext uri="{BB962C8B-B14F-4D97-AF65-F5344CB8AC3E}">
        <p14:creationId xmlns:p14="http://schemas.microsoft.com/office/powerpoint/2010/main" val="50258507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Example</a:t>
            </a:r>
          </a:p>
        </p:txBody>
      </p:sp>
    </p:spTree>
    <p:extLst>
      <p:ext uri="{BB962C8B-B14F-4D97-AF65-F5344CB8AC3E}">
        <p14:creationId xmlns:p14="http://schemas.microsoft.com/office/powerpoint/2010/main" val="690461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2570201"/>
            <a:ext cx="4158362" cy="553998"/>
          </a:xfrm>
        </p:spPr>
        <p:txBody>
          <a:bodyPr/>
          <a:lstStyle/>
          <a:p>
            <a:r>
              <a:rPr lang="en-US" dirty="0"/>
              <a:t>Machine Learning</a:t>
            </a:r>
          </a:p>
        </p:txBody>
      </p:sp>
      <p:sp>
        <p:nvSpPr>
          <p:cNvPr id="7" name="Picture Placeholder 6" descr="This photo is a 'placeholder' only. Drag or drop your photo here, or click and tap the center to insert a photo. Make sure to update this alt text for your inserted photo. ">
            <a:extLst>
              <a:ext uri="{FF2B5EF4-FFF2-40B4-BE49-F238E27FC236}">
                <a16:creationId xmlns:a16="http://schemas.microsoft.com/office/drawing/2014/main" id="{6A5A913E-988B-4199-AACC-C32CD4367801}"/>
              </a:ext>
            </a:extLst>
          </p:cNvPr>
          <p:cNvSpPr>
            <a:spLocks noGrp="1"/>
          </p:cNvSpPr>
          <p:nvPr>
            <p:ph type="pic" sz="quarter" idx="11"/>
          </p:nvPr>
        </p:nvSpPr>
        <p:spPr/>
      </p:sp>
    </p:spTree>
    <p:extLst>
      <p:ext uri="{BB962C8B-B14F-4D97-AF65-F5344CB8AC3E}">
        <p14:creationId xmlns:p14="http://schemas.microsoft.com/office/powerpoint/2010/main" val="4133459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D8B63-69CD-4552-AA3F-AD09D18D9227}"/>
              </a:ext>
            </a:extLst>
          </p:cNvPr>
          <p:cNvSpPr>
            <a:spLocks noGrp="1"/>
          </p:cNvSpPr>
          <p:nvPr>
            <p:ph type="title"/>
          </p:nvPr>
        </p:nvSpPr>
        <p:spPr>
          <a:xfrm>
            <a:off x="0" y="0"/>
            <a:ext cx="7793748" cy="969065"/>
          </a:xfrm>
        </p:spPr>
        <p:txBody>
          <a:bodyPr>
            <a:normAutofit/>
          </a:bodyPr>
          <a:lstStyle/>
          <a:p>
            <a:r>
              <a:rPr lang="en-US" sz="4000" dirty="0"/>
              <a:t>Machine Learning</a:t>
            </a:r>
          </a:p>
        </p:txBody>
      </p:sp>
      <p:sp>
        <p:nvSpPr>
          <p:cNvPr id="6" name="Rectangle 5">
            <a:extLst>
              <a:ext uri="{FF2B5EF4-FFF2-40B4-BE49-F238E27FC236}">
                <a16:creationId xmlns:a16="http://schemas.microsoft.com/office/drawing/2014/main" id="{87C3C719-3CE9-49EC-BCAA-E76AA520BAB1}"/>
              </a:ext>
            </a:extLst>
          </p:cNvPr>
          <p:cNvSpPr/>
          <p:nvPr/>
        </p:nvSpPr>
        <p:spPr bwMode="auto">
          <a:xfrm>
            <a:off x="865892" y="822414"/>
            <a:ext cx="7793748" cy="5594291"/>
          </a:xfrm>
          <a:prstGeom prst="rect">
            <a:avLst/>
          </a:prstGeom>
          <a:solidFill>
            <a:srgbClr val="505050">
              <a:lumMod val="60000"/>
              <a:lumOff val="40000"/>
            </a:srgbClr>
          </a:solidFill>
          <a:ln w="10795" cap="flat" cmpd="sng" algn="ctr">
            <a:noFill/>
            <a:prstDash val="solid"/>
            <a:headEnd type="none" w="med" len="med"/>
            <a:tailEnd type="none" w="med" len="med"/>
          </a:ln>
          <a:effectLst>
            <a:outerShdw blurRad="76200" dir="18900000" sy="23000" kx="-1200000" algn="bl" rotWithShape="0">
              <a:prstClr val="black">
                <a:alpha val="20000"/>
              </a:prstClr>
            </a:outerShdw>
          </a:effectLst>
        </p:spPr>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7" name="TextBox 6">
            <a:extLst>
              <a:ext uri="{FF2B5EF4-FFF2-40B4-BE49-F238E27FC236}">
                <a16:creationId xmlns:a16="http://schemas.microsoft.com/office/drawing/2014/main" id="{F673F0BC-F3E3-4D12-AA16-3C8AF82AB2E9}"/>
              </a:ext>
            </a:extLst>
          </p:cNvPr>
          <p:cNvSpPr txBox="1"/>
          <p:nvPr/>
        </p:nvSpPr>
        <p:spPr>
          <a:xfrm>
            <a:off x="865892" y="1928661"/>
            <a:ext cx="4245116" cy="704737"/>
          </a:xfrm>
          <a:prstGeom prst="rect">
            <a:avLst/>
          </a:prstGeom>
          <a:noFill/>
        </p:spPr>
        <p:txBody>
          <a:bodyPr wrap="square" lIns="186494" tIns="149195" rIns="186494" bIns="149195" rtlCol="0">
            <a:spAutoFit/>
          </a:bodyPr>
          <a:lstStyle/>
          <a:p>
            <a:pPr marL="0" marR="0" lvl="0" indent="0" algn="l" defTabSz="950776" rtl="0" eaLnBrk="1" fontAlgn="auto" latinLnBrk="0" hangingPunct="1">
              <a:lnSpc>
                <a:spcPct val="90000"/>
              </a:lnSpc>
              <a:spcBef>
                <a:spcPts val="0"/>
              </a:spcBef>
              <a:spcAft>
                <a:spcPts val="0"/>
              </a:spcAft>
              <a:buClrTx/>
              <a:buSzTx/>
              <a:buFontTx/>
              <a:buNone/>
              <a:tabLst/>
              <a:defRPr/>
            </a:pPr>
            <a:r>
              <a:rPr kumimoji="0" lang="en-US" sz="2856" b="0" i="0" u="none" strike="noStrike" kern="0" cap="none" spc="0" normalizeH="0" baseline="0" noProof="0" dirty="0">
                <a:ln>
                  <a:noFill/>
                </a:ln>
                <a:solidFill>
                  <a:srgbClr val="FFFF00"/>
                </a:solidFill>
                <a:effectLst/>
                <a:uLnTx/>
                <a:uFillTx/>
                <a:latin typeface="Calibri" panose="020F0502020204030204"/>
                <a:ea typeface="+mn-ea"/>
                <a:cs typeface="+mn-cs"/>
              </a:rPr>
              <a:t>The Formal Definition:</a:t>
            </a:r>
            <a:endParaRPr kumimoji="0" lang="en-US" sz="3264" b="0" i="0" u="none" strike="noStrike" kern="0" cap="none" spc="0" normalizeH="0" baseline="0" noProof="0" dirty="0">
              <a:ln>
                <a:noFill/>
              </a:ln>
              <a:solidFill>
                <a:srgbClr val="FFFF00"/>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3C691905-4813-4D46-AF62-D448FEFAB45A}"/>
              </a:ext>
            </a:extLst>
          </p:cNvPr>
          <p:cNvSpPr/>
          <p:nvPr/>
        </p:nvSpPr>
        <p:spPr>
          <a:xfrm>
            <a:off x="989316" y="2593725"/>
            <a:ext cx="7361108" cy="2335312"/>
          </a:xfrm>
          <a:prstGeom prst="rect">
            <a:avLst/>
          </a:prstGeom>
        </p:spPr>
        <p:txBody>
          <a:bodyPr wrap="square">
            <a:spAutoFit/>
          </a:bodyPr>
          <a:lstStyle/>
          <a:p>
            <a:pPr marL="0" marR="0" lvl="0" indent="0" algn="l" defTabSz="932597" rtl="0" eaLnBrk="1" fontAlgn="auto" latinLnBrk="0" hangingPunct="1">
              <a:lnSpc>
                <a:spcPct val="100000"/>
              </a:lnSpc>
              <a:spcBef>
                <a:spcPts val="0"/>
              </a:spcBef>
              <a:spcAft>
                <a:spcPts val="0"/>
              </a:spcAft>
              <a:buClrTx/>
              <a:buSzTx/>
              <a:buFontTx/>
              <a:buNone/>
              <a:tabLst/>
              <a:defRPr/>
            </a:pPr>
            <a:r>
              <a:rPr kumimoji="0" lang="en-US" sz="2856" b="0" i="0" u="none" strike="noStrike" kern="0" cap="none" spc="0" normalizeH="0" baseline="0" noProof="0" dirty="0">
                <a:ln>
                  <a:noFill/>
                </a:ln>
                <a:solidFill>
                  <a:sysClr val="windowText" lastClr="000000"/>
                </a:solidFill>
                <a:effectLst/>
                <a:uLnTx/>
                <a:uFillTx/>
                <a:latin typeface="Calibri" panose="020F0502020204030204"/>
                <a:ea typeface="+mn-ea"/>
                <a:cs typeface="+mn-cs"/>
              </a:rPr>
              <a:t>“A computer program is said to learn from experience</a:t>
            </a:r>
            <a:r>
              <a:rPr kumimoji="0" lang="en-US" sz="2856" b="0" i="0" u="none" strike="noStrike" kern="0" cap="none" spc="0" normalizeH="0" baseline="0" noProof="0" dirty="0">
                <a:ln>
                  <a:noFill/>
                </a:ln>
                <a:solidFill>
                  <a:srgbClr val="FFFF00"/>
                </a:solidFill>
                <a:effectLst/>
                <a:uLnTx/>
                <a:uFillTx/>
                <a:latin typeface="Calibri" panose="020F0502020204030204"/>
                <a:ea typeface="+mn-ea"/>
                <a:cs typeface="+mn-cs"/>
              </a:rPr>
              <a:t> E </a:t>
            </a:r>
            <a:r>
              <a:rPr kumimoji="0" lang="en-US" sz="2856" b="0" i="0" u="none" strike="noStrike" kern="0" cap="none" spc="0" normalizeH="0" baseline="0" noProof="0" dirty="0">
                <a:ln>
                  <a:noFill/>
                </a:ln>
                <a:solidFill>
                  <a:sysClr val="windowText" lastClr="000000"/>
                </a:solidFill>
                <a:effectLst/>
                <a:uLnTx/>
                <a:uFillTx/>
                <a:latin typeface="Calibri" panose="020F0502020204030204"/>
                <a:ea typeface="+mn-ea"/>
                <a:cs typeface="+mn-cs"/>
              </a:rPr>
              <a:t>with respect to some class of tasks </a:t>
            </a:r>
            <a:r>
              <a:rPr kumimoji="0" lang="en-US" sz="2856" b="0" i="0" u="none" strike="noStrike" kern="0" cap="none" spc="0" normalizeH="0" baseline="0" noProof="0" dirty="0">
                <a:ln>
                  <a:noFill/>
                </a:ln>
                <a:solidFill>
                  <a:srgbClr val="FFFF00"/>
                </a:solidFill>
                <a:effectLst/>
                <a:uLnTx/>
                <a:uFillTx/>
                <a:latin typeface="Calibri" panose="020F0502020204030204"/>
                <a:ea typeface="+mn-ea"/>
                <a:cs typeface="+mn-cs"/>
              </a:rPr>
              <a:t>T </a:t>
            </a:r>
            <a:r>
              <a:rPr kumimoji="0" lang="en-US" sz="2856" b="0" i="0" u="none" strike="noStrike" kern="0" cap="none" spc="0" normalizeH="0" baseline="0" noProof="0" dirty="0">
                <a:ln>
                  <a:noFill/>
                </a:ln>
                <a:solidFill>
                  <a:sysClr val="windowText" lastClr="000000"/>
                </a:solidFill>
                <a:effectLst/>
                <a:uLnTx/>
                <a:uFillTx/>
                <a:latin typeface="Calibri" panose="020F0502020204030204"/>
                <a:ea typeface="+mn-ea"/>
                <a:cs typeface="+mn-cs"/>
              </a:rPr>
              <a:t>and performance measure </a:t>
            </a:r>
            <a:r>
              <a:rPr kumimoji="0" lang="en-US" sz="2856" b="0" i="0" u="none" strike="noStrike" kern="0" cap="none" spc="0" normalizeH="0" baseline="0" noProof="0" dirty="0">
                <a:ln>
                  <a:noFill/>
                </a:ln>
                <a:solidFill>
                  <a:srgbClr val="FFFF00"/>
                </a:solidFill>
                <a:effectLst/>
                <a:uLnTx/>
                <a:uFillTx/>
                <a:latin typeface="Calibri" panose="020F0502020204030204"/>
                <a:ea typeface="+mn-ea"/>
                <a:cs typeface="+mn-cs"/>
              </a:rPr>
              <a:t>P </a:t>
            </a:r>
            <a:r>
              <a:rPr kumimoji="0" lang="en-US" sz="2856" b="0" i="0" u="none" strike="noStrike" kern="0" cap="none" spc="0" normalizeH="0" baseline="0" noProof="0" dirty="0">
                <a:ln>
                  <a:noFill/>
                </a:ln>
                <a:solidFill>
                  <a:sysClr val="windowText" lastClr="000000"/>
                </a:solidFill>
                <a:effectLst/>
                <a:uLnTx/>
                <a:uFillTx/>
                <a:latin typeface="Calibri" panose="020F0502020204030204"/>
                <a:ea typeface="+mn-ea"/>
                <a:cs typeface="+mn-cs"/>
              </a:rPr>
              <a:t>if its performance at tasks in </a:t>
            </a:r>
            <a:r>
              <a:rPr kumimoji="0" lang="en-US" sz="2856" b="0" i="0" u="none" strike="noStrike" kern="0" cap="none" spc="0" normalizeH="0" baseline="0" noProof="0" dirty="0">
                <a:ln>
                  <a:noFill/>
                </a:ln>
                <a:solidFill>
                  <a:srgbClr val="FFFF00"/>
                </a:solidFill>
                <a:effectLst/>
                <a:uLnTx/>
                <a:uFillTx/>
                <a:latin typeface="Calibri" panose="020F0502020204030204"/>
                <a:ea typeface="+mn-ea"/>
                <a:cs typeface="+mn-cs"/>
              </a:rPr>
              <a:t>T</a:t>
            </a:r>
            <a:r>
              <a:rPr kumimoji="0" lang="en-US" sz="2856" b="0" i="0" u="none" strike="noStrike" kern="0" cap="none" spc="0" normalizeH="0" baseline="0" noProof="0" dirty="0">
                <a:ln>
                  <a:noFill/>
                </a:ln>
                <a:solidFill>
                  <a:sysClr val="windowText" lastClr="000000"/>
                </a:solidFill>
                <a:effectLst/>
                <a:uLnTx/>
                <a:uFillTx/>
                <a:latin typeface="Calibri" panose="020F0502020204030204"/>
                <a:ea typeface="+mn-ea"/>
                <a:cs typeface="+mn-cs"/>
              </a:rPr>
              <a:t>, as measured by </a:t>
            </a:r>
            <a:r>
              <a:rPr kumimoji="0" lang="en-US" sz="2856" b="0" i="0" u="none" strike="noStrike" kern="0" cap="none" spc="0" normalizeH="0" baseline="0" noProof="0" dirty="0">
                <a:ln>
                  <a:noFill/>
                </a:ln>
                <a:solidFill>
                  <a:srgbClr val="FFFF00"/>
                </a:solidFill>
                <a:effectLst/>
                <a:uLnTx/>
                <a:uFillTx/>
                <a:latin typeface="Calibri" panose="020F0502020204030204"/>
                <a:ea typeface="+mn-ea"/>
                <a:cs typeface="+mn-cs"/>
              </a:rPr>
              <a:t>P</a:t>
            </a:r>
            <a:r>
              <a:rPr kumimoji="0" lang="en-US" sz="2856" b="0" i="0" u="none" strike="noStrike" kern="0" cap="none" spc="0" normalizeH="0" baseline="0" noProof="0" dirty="0">
                <a:ln>
                  <a:noFill/>
                </a:ln>
                <a:solidFill>
                  <a:sysClr val="windowText" lastClr="000000"/>
                </a:solidFill>
                <a:effectLst/>
                <a:uLnTx/>
                <a:uFillTx/>
                <a:latin typeface="Calibri" panose="020F0502020204030204"/>
                <a:ea typeface="+mn-ea"/>
                <a:cs typeface="+mn-cs"/>
              </a:rPr>
              <a:t>, improves with experience </a:t>
            </a:r>
            <a:r>
              <a:rPr kumimoji="0" lang="en-US" sz="2856" b="0" i="0" u="none" strike="noStrike" kern="0" cap="none" spc="0" normalizeH="0" baseline="0" noProof="0" dirty="0">
                <a:ln>
                  <a:noFill/>
                </a:ln>
                <a:solidFill>
                  <a:srgbClr val="FFFF00"/>
                </a:solidFill>
                <a:effectLst/>
                <a:uLnTx/>
                <a:uFillTx/>
                <a:latin typeface="Calibri" panose="020F0502020204030204"/>
                <a:ea typeface="+mn-ea"/>
                <a:cs typeface="+mn-cs"/>
              </a:rPr>
              <a:t>E</a:t>
            </a:r>
            <a:r>
              <a:rPr kumimoji="0" lang="en-US" sz="2856" b="0" i="0" u="none" strike="noStrike" kern="0" cap="none" spc="0" normalizeH="0" baseline="0" noProof="0" dirty="0">
                <a:ln>
                  <a:noFill/>
                </a:ln>
                <a:solidFill>
                  <a:sysClr val="windowText" lastClr="000000"/>
                </a:solidFill>
                <a:effectLst/>
                <a:uLnTx/>
                <a:uFillTx/>
                <a:latin typeface="Calibri" panose="020F0502020204030204"/>
                <a:ea typeface="+mn-ea"/>
                <a:cs typeface="+mn-cs"/>
              </a:rPr>
              <a:t>.”</a:t>
            </a:r>
          </a:p>
        </p:txBody>
      </p:sp>
      <p:pic>
        <p:nvPicPr>
          <p:cNvPr id="11" name="Picture 10">
            <a:extLst>
              <a:ext uri="{FF2B5EF4-FFF2-40B4-BE49-F238E27FC236}">
                <a16:creationId xmlns:a16="http://schemas.microsoft.com/office/drawing/2014/main" id="{5C9A6CAB-F77C-48EA-81A0-C7068C57FE88}"/>
              </a:ext>
            </a:extLst>
          </p:cNvPr>
          <p:cNvPicPr>
            <a:picLocks noChangeAspect="1"/>
          </p:cNvPicPr>
          <p:nvPr/>
        </p:nvPicPr>
        <p:blipFill>
          <a:blip r:embed="rId2"/>
          <a:stretch>
            <a:fillRect/>
          </a:stretch>
        </p:blipFill>
        <p:spPr>
          <a:xfrm>
            <a:off x="8714863" y="2281030"/>
            <a:ext cx="2048004" cy="2960702"/>
          </a:xfrm>
          <a:prstGeom prst="rect">
            <a:avLst/>
          </a:prstGeom>
        </p:spPr>
      </p:pic>
    </p:spTree>
    <p:extLst>
      <p:ext uri="{BB962C8B-B14F-4D97-AF65-F5344CB8AC3E}">
        <p14:creationId xmlns:p14="http://schemas.microsoft.com/office/powerpoint/2010/main" val="2195982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D8B63-69CD-4552-AA3F-AD09D18D9227}"/>
              </a:ext>
            </a:extLst>
          </p:cNvPr>
          <p:cNvSpPr>
            <a:spLocks noGrp="1"/>
          </p:cNvSpPr>
          <p:nvPr>
            <p:ph type="title"/>
          </p:nvPr>
        </p:nvSpPr>
        <p:spPr>
          <a:xfrm>
            <a:off x="0" y="-37821"/>
            <a:ext cx="7793748" cy="969065"/>
          </a:xfrm>
        </p:spPr>
        <p:txBody>
          <a:bodyPr>
            <a:normAutofit/>
          </a:bodyPr>
          <a:lstStyle/>
          <a:p>
            <a:r>
              <a:rPr lang="en-US" sz="4000" dirty="0"/>
              <a:t>Machine Learning Simplified</a:t>
            </a:r>
          </a:p>
        </p:txBody>
      </p:sp>
      <p:pic>
        <p:nvPicPr>
          <p:cNvPr id="11" name="Picture 10">
            <a:extLst>
              <a:ext uri="{FF2B5EF4-FFF2-40B4-BE49-F238E27FC236}">
                <a16:creationId xmlns:a16="http://schemas.microsoft.com/office/drawing/2014/main" id="{5C9A6CAB-F77C-48EA-81A0-C7068C57FE88}"/>
              </a:ext>
            </a:extLst>
          </p:cNvPr>
          <p:cNvPicPr>
            <a:picLocks noChangeAspect="1"/>
          </p:cNvPicPr>
          <p:nvPr/>
        </p:nvPicPr>
        <p:blipFill>
          <a:blip r:embed="rId2">
            <a:duotone>
              <a:schemeClr val="accent2">
                <a:shade val="45000"/>
                <a:satMod val="135000"/>
              </a:schemeClr>
              <a:prstClr val="white"/>
            </a:duotone>
          </a:blip>
          <a:stretch>
            <a:fillRect/>
          </a:stretch>
        </p:blipFill>
        <p:spPr>
          <a:xfrm>
            <a:off x="484119" y="1031605"/>
            <a:ext cx="788090" cy="1139305"/>
          </a:xfrm>
          <a:prstGeom prst="rect">
            <a:avLst/>
          </a:prstGeom>
        </p:spPr>
      </p:pic>
      <p:sp>
        <p:nvSpPr>
          <p:cNvPr id="17" name="Rectangle 16">
            <a:extLst>
              <a:ext uri="{FF2B5EF4-FFF2-40B4-BE49-F238E27FC236}">
                <a16:creationId xmlns:a16="http://schemas.microsoft.com/office/drawing/2014/main" id="{39895B65-3428-7D49-8B9E-8ADD8DFDE27B}"/>
              </a:ext>
            </a:extLst>
          </p:cNvPr>
          <p:cNvSpPr/>
          <p:nvPr/>
        </p:nvSpPr>
        <p:spPr>
          <a:xfrm>
            <a:off x="7617425" y="1279772"/>
            <a:ext cx="2694333" cy="258532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panose="020F0502020204030204"/>
                <a:ea typeface="+mn-ea"/>
                <a:cs typeface="+mn-cs"/>
              </a:rPr>
              <a:t>Model - </a:t>
            </a:r>
            <a:r>
              <a:rPr kumimoji="0" lang="en-US" sz="1800" b="0" i="1" u="none" strike="noStrike" kern="0" cap="none" spc="0" normalizeH="0" baseline="0" noProof="0" dirty="0">
                <a:ln>
                  <a:noFill/>
                </a:ln>
                <a:solidFill>
                  <a:sysClr val="windowText" lastClr="000000"/>
                </a:solidFill>
                <a:effectLst/>
                <a:uLnTx/>
                <a:uFillTx/>
                <a:latin typeface="Calibri" panose="020F0502020204030204"/>
                <a:ea typeface="+mn-ea"/>
                <a:cs typeface="+mn-cs"/>
              </a:rPr>
              <a:t>If</a:t>
            </a:r>
            <a:r>
              <a:rPr kumimoji="0" lang="en-US" sz="1800" b="1" i="0" u="none" strike="noStrike" kern="0" cap="none" spc="0" normalizeH="0" baseline="0" noProof="0" dirty="0">
                <a:ln>
                  <a:noFill/>
                </a:ln>
                <a:solidFill>
                  <a:sysClr val="windowText" lastClr="000000"/>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Open top = </a:t>
            </a:r>
            <a:r>
              <a:rPr kumimoji="0" lang="en-US" sz="1800" b="0" i="1" u="none" strike="noStrike" kern="0" cap="none" spc="0" normalizeH="0" baseline="0" noProof="0" dirty="0">
                <a:ln>
                  <a:noFill/>
                </a:ln>
                <a:solidFill>
                  <a:sysClr val="windowText" lastClr="000000"/>
                </a:solidFill>
                <a:effectLst/>
                <a:uLnTx/>
                <a:uFillTx/>
                <a:latin typeface="Calibri" panose="020F0502020204030204"/>
                <a:ea typeface="+mn-ea"/>
                <a:cs typeface="+mn-cs"/>
              </a:rPr>
              <a:t>TRUE</a:t>
            </a:r>
            <a:r>
              <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Closed bottom = </a:t>
            </a:r>
            <a:r>
              <a:rPr kumimoji="0" lang="en-US" sz="1800" b="0" i="1" u="none" strike="noStrike" kern="0" cap="none" spc="0" normalizeH="0" baseline="0" noProof="0" dirty="0">
                <a:ln>
                  <a:noFill/>
                </a:ln>
                <a:solidFill>
                  <a:sysClr val="windowText" lastClr="000000"/>
                </a:solidFill>
                <a:effectLst/>
                <a:uLnTx/>
                <a:uFillTx/>
                <a:latin typeface="Calibri" panose="020F0502020204030204"/>
                <a:ea typeface="+mn-ea"/>
                <a:cs typeface="+mn-cs"/>
              </a:rPr>
              <a:t>TRUE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Holds liquid = </a:t>
            </a:r>
            <a:r>
              <a:rPr kumimoji="0" lang="en-US" sz="1800" b="0" i="1" u="none" strike="noStrike" kern="0" cap="none" spc="0" normalizeH="0" baseline="0" noProof="0" dirty="0">
                <a:ln>
                  <a:noFill/>
                </a:ln>
                <a:solidFill>
                  <a:sysClr val="windowText" lastClr="000000"/>
                </a:solidFill>
                <a:effectLst/>
                <a:uLnTx/>
                <a:uFillTx/>
                <a:latin typeface="Calibri" panose="020F0502020204030204"/>
                <a:ea typeface="+mn-ea"/>
                <a:cs typeface="+mn-cs"/>
              </a:rPr>
              <a:t>TRUE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Hand-sized = </a:t>
            </a:r>
            <a:r>
              <a:rPr kumimoji="0" lang="en-US" sz="1800" b="0" i="1" u="none" strike="noStrike" kern="0" cap="none" spc="0" normalizeH="0" baseline="0" noProof="0" dirty="0">
                <a:ln>
                  <a:noFill/>
                </a:ln>
                <a:solidFill>
                  <a:sysClr val="windowText" lastClr="000000"/>
                </a:solidFill>
                <a:effectLst/>
                <a:uLnTx/>
                <a:uFillTx/>
                <a:latin typeface="Calibri" panose="020F0502020204030204"/>
                <a:ea typeface="+mn-ea"/>
                <a:cs typeface="+mn-cs"/>
              </a:rPr>
              <a:t>TRUE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ysClr val="windowText" lastClr="000000"/>
                </a:solidFill>
                <a:effectLst/>
                <a:uLnTx/>
                <a:uFillTx/>
                <a:latin typeface="Calibri" panose="020F0502020204030204"/>
                <a:ea typeface="+mn-ea"/>
                <a:cs typeface="+mn-cs"/>
              </a:rPr>
              <a:t>Then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CUP = TRUE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034" name="Picture 10" descr="See the source image">
            <a:extLst>
              <a:ext uri="{FF2B5EF4-FFF2-40B4-BE49-F238E27FC236}">
                <a16:creationId xmlns:a16="http://schemas.microsoft.com/office/drawing/2014/main" id="{DD770DA9-764E-AD40-95B2-F7D2C56A6D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59981" y="4462846"/>
            <a:ext cx="1009220" cy="1014150"/>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DA2CA280-1201-1A45-B1C0-F35B7412B869}"/>
              </a:ext>
            </a:extLst>
          </p:cNvPr>
          <p:cNvSpPr/>
          <p:nvPr/>
        </p:nvSpPr>
        <p:spPr>
          <a:xfrm>
            <a:off x="9722025" y="4358874"/>
            <a:ext cx="2277421"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70AD47">
                    <a:lumMod val="50000"/>
                  </a:srgbClr>
                </a:solidFill>
                <a:effectLst/>
                <a:uLnTx/>
                <a:uFillTx/>
                <a:latin typeface="Calibri" panose="020F0502020204030204"/>
                <a:ea typeface="+mn-ea"/>
                <a:cs typeface="+mn-cs"/>
              </a:rPr>
              <a:t>Score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solidFill>
                  <a:srgbClr val="70AD47">
                    <a:lumMod val="50000"/>
                  </a:srgbClr>
                </a:solidFill>
                <a:effectLst/>
                <a:uLnTx/>
                <a:uFillTx/>
                <a:latin typeface="Calibri" panose="020F0502020204030204"/>
                <a:ea typeface="+mn-ea"/>
                <a:cs typeface="+mn-cs"/>
              </a:rPr>
              <a:t>CUP = TRUE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solidFill>
                  <a:srgbClr val="70AD47">
                    <a:lumMod val="50000"/>
                  </a:srgbClr>
                </a:solidFill>
                <a:effectLst/>
                <a:uLnTx/>
                <a:uFillTx/>
                <a:latin typeface="Calibri" panose="020F0502020204030204"/>
                <a:ea typeface="+mn-ea"/>
                <a:cs typeface="+mn-cs"/>
              </a:rPr>
              <a:t>CERTAINTY = 90%</a:t>
            </a:r>
            <a:endParaRPr kumimoji="0" lang="en-US" sz="1800" b="0" i="0" u="none" strike="noStrike" kern="1200" cap="none" spc="0" normalizeH="0" baseline="0" noProof="0" dirty="0">
              <a:ln>
                <a:noFill/>
              </a:ln>
              <a:solidFill>
                <a:srgbClr val="70AD47">
                  <a:lumMod val="50000"/>
                </a:srgbClr>
              </a:solidFill>
              <a:effectLst/>
              <a:uLnTx/>
              <a:uFillTx/>
              <a:latin typeface="Calibri" panose="020F0502020204030204"/>
              <a:ea typeface="+mn-ea"/>
              <a:cs typeface="+mn-cs"/>
            </a:endParaRPr>
          </a:p>
        </p:txBody>
      </p:sp>
      <p:graphicFrame>
        <p:nvGraphicFramePr>
          <p:cNvPr id="7" name="Table 6">
            <a:extLst>
              <a:ext uri="{FF2B5EF4-FFF2-40B4-BE49-F238E27FC236}">
                <a16:creationId xmlns:a16="http://schemas.microsoft.com/office/drawing/2014/main" id="{BB16AC63-4874-49A6-81DB-01BBCF4FE4F4}"/>
              </a:ext>
            </a:extLst>
          </p:cNvPr>
          <p:cNvGraphicFramePr>
            <a:graphicFrameLocks noGrp="1"/>
          </p:cNvGraphicFramePr>
          <p:nvPr/>
        </p:nvGraphicFramePr>
        <p:xfrm>
          <a:off x="455603" y="2740783"/>
          <a:ext cx="5807550" cy="2671062"/>
        </p:xfrm>
        <a:graphic>
          <a:graphicData uri="http://schemas.openxmlformats.org/drawingml/2006/table">
            <a:tbl>
              <a:tblPr firstRow="1" bandRow="1">
                <a:tableStyleId>{93296810-A885-4BE3-A3E7-6D5BEEA58F35}</a:tableStyleId>
              </a:tblPr>
              <a:tblGrid>
                <a:gridCol w="917498">
                  <a:extLst>
                    <a:ext uri="{9D8B030D-6E8A-4147-A177-3AD203B41FA5}">
                      <a16:colId xmlns:a16="http://schemas.microsoft.com/office/drawing/2014/main" val="1306242318"/>
                    </a:ext>
                  </a:extLst>
                </a:gridCol>
                <a:gridCol w="904461">
                  <a:extLst>
                    <a:ext uri="{9D8B030D-6E8A-4147-A177-3AD203B41FA5}">
                      <a16:colId xmlns:a16="http://schemas.microsoft.com/office/drawing/2014/main" val="4095289768"/>
                    </a:ext>
                  </a:extLst>
                </a:gridCol>
                <a:gridCol w="1242391">
                  <a:extLst>
                    <a:ext uri="{9D8B030D-6E8A-4147-A177-3AD203B41FA5}">
                      <a16:colId xmlns:a16="http://schemas.microsoft.com/office/drawing/2014/main" val="3564290962"/>
                    </a:ext>
                  </a:extLst>
                </a:gridCol>
                <a:gridCol w="1083365">
                  <a:extLst>
                    <a:ext uri="{9D8B030D-6E8A-4147-A177-3AD203B41FA5}">
                      <a16:colId xmlns:a16="http://schemas.microsoft.com/office/drawing/2014/main" val="3843376304"/>
                    </a:ext>
                  </a:extLst>
                </a:gridCol>
                <a:gridCol w="1018761">
                  <a:extLst>
                    <a:ext uri="{9D8B030D-6E8A-4147-A177-3AD203B41FA5}">
                      <a16:colId xmlns:a16="http://schemas.microsoft.com/office/drawing/2014/main" val="121138192"/>
                    </a:ext>
                  </a:extLst>
                </a:gridCol>
                <a:gridCol w="641074">
                  <a:extLst>
                    <a:ext uri="{9D8B030D-6E8A-4147-A177-3AD203B41FA5}">
                      <a16:colId xmlns:a16="http://schemas.microsoft.com/office/drawing/2014/main" val="3464737300"/>
                    </a:ext>
                  </a:extLst>
                </a:gridCol>
              </a:tblGrid>
              <a:tr h="370840">
                <a:tc>
                  <a:txBody>
                    <a:bodyPr/>
                    <a:lstStyle/>
                    <a:p>
                      <a:r>
                        <a:rPr lang="en-US" sz="1400" dirty="0"/>
                        <a:t>Image</a:t>
                      </a:r>
                    </a:p>
                  </a:txBody>
                  <a:tcPr/>
                </a:tc>
                <a:tc>
                  <a:txBody>
                    <a:bodyPr/>
                    <a:lstStyle/>
                    <a:p>
                      <a:r>
                        <a:rPr lang="en-US" sz="1400" dirty="0" err="1"/>
                        <a:t>OpenTop</a:t>
                      </a:r>
                      <a:endParaRPr lang="en-US" sz="1400" dirty="0"/>
                    </a:p>
                  </a:txBody>
                  <a:tcPr/>
                </a:tc>
                <a:tc>
                  <a:txBody>
                    <a:bodyPr/>
                    <a:lstStyle/>
                    <a:p>
                      <a:r>
                        <a:rPr lang="en-US" sz="1400" dirty="0" err="1"/>
                        <a:t>ClosedBottom</a:t>
                      </a:r>
                      <a:endParaRPr lang="en-US" sz="1400" dirty="0"/>
                    </a:p>
                  </a:txBody>
                  <a:tcPr/>
                </a:tc>
                <a:tc>
                  <a:txBody>
                    <a:bodyPr/>
                    <a:lstStyle/>
                    <a:p>
                      <a:r>
                        <a:rPr lang="en-US" sz="1400" dirty="0" err="1"/>
                        <a:t>HoldsLiquid</a:t>
                      </a:r>
                      <a:endParaRPr lang="en-US" sz="1400" dirty="0"/>
                    </a:p>
                  </a:txBody>
                  <a:tcPr/>
                </a:tc>
                <a:tc>
                  <a:txBody>
                    <a:bodyPr/>
                    <a:lstStyle/>
                    <a:p>
                      <a:r>
                        <a:rPr lang="en-US" sz="1400" dirty="0"/>
                        <a:t>Hand-Sized</a:t>
                      </a:r>
                    </a:p>
                  </a:txBody>
                  <a:tcPr/>
                </a:tc>
                <a:tc>
                  <a:txBody>
                    <a:bodyPr/>
                    <a:lstStyle/>
                    <a:p>
                      <a:r>
                        <a:rPr lang="en-US" sz="1400" dirty="0" err="1">
                          <a:solidFill>
                            <a:schemeClr val="tx1"/>
                          </a:solidFill>
                        </a:rPr>
                        <a:t>IsCup</a:t>
                      </a:r>
                      <a:endParaRPr lang="en-US" sz="1400" dirty="0">
                        <a:solidFill>
                          <a:schemeClr val="tx1"/>
                        </a:solidFill>
                      </a:endParaRPr>
                    </a:p>
                  </a:txBody>
                  <a:tcPr>
                    <a:solidFill>
                      <a:schemeClr val="bg1">
                        <a:lumMod val="65000"/>
                      </a:schemeClr>
                    </a:solidFill>
                  </a:tcPr>
                </a:tc>
                <a:extLst>
                  <a:ext uri="{0D108BD9-81ED-4DB2-BD59-A6C34878D82A}">
                    <a16:rowId xmlns:a16="http://schemas.microsoft.com/office/drawing/2014/main" val="168109684"/>
                  </a:ext>
                </a:extLst>
              </a:tr>
              <a:tr h="471422">
                <a:tc>
                  <a:txBody>
                    <a:bodyPr/>
                    <a:lstStyle/>
                    <a:p>
                      <a:endParaRPr lang="en-US" sz="1400" dirty="0"/>
                    </a:p>
                  </a:txBody>
                  <a:tcPr/>
                </a:tc>
                <a:tc>
                  <a:txBody>
                    <a:bodyPr/>
                    <a:lstStyle/>
                    <a:p>
                      <a:r>
                        <a:rPr lang="en-US" sz="1400" dirty="0"/>
                        <a:t>TRUE</a:t>
                      </a:r>
                    </a:p>
                  </a:txBody>
                  <a:tcPr/>
                </a:tc>
                <a:tc>
                  <a:txBody>
                    <a:bodyPr/>
                    <a:lstStyle/>
                    <a:p>
                      <a:r>
                        <a:rPr lang="en-US" sz="1400" dirty="0"/>
                        <a:t>TRUE</a:t>
                      </a:r>
                    </a:p>
                  </a:txBody>
                  <a:tcPr/>
                </a:tc>
                <a:tc>
                  <a:txBody>
                    <a:bodyPr/>
                    <a:lstStyle/>
                    <a:p>
                      <a:r>
                        <a:rPr lang="en-US" sz="1400" dirty="0"/>
                        <a:t>TRUE</a:t>
                      </a:r>
                    </a:p>
                  </a:txBody>
                  <a:tcPr/>
                </a:tc>
                <a:tc>
                  <a:txBody>
                    <a:bodyPr/>
                    <a:lstStyle/>
                    <a:p>
                      <a:r>
                        <a:rPr lang="en-US" sz="1400" dirty="0"/>
                        <a:t>TRUE</a:t>
                      </a:r>
                    </a:p>
                  </a:txBody>
                  <a:tcPr/>
                </a:tc>
                <a:tc>
                  <a:txBody>
                    <a:bodyPr/>
                    <a:lstStyle/>
                    <a:p>
                      <a:r>
                        <a:rPr lang="en-US" sz="1400" dirty="0"/>
                        <a:t>TRUE</a:t>
                      </a:r>
                    </a:p>
                  </a:txBody>
                  <a:tcPr>
                    <a:solidFill>
                      <a:schemeClr val="bg1">
                        <a:lumMod val="65000"/>
                      </a:schemeClr>
                    </a:solidFill>
                  </a:tcPr>
                </a:tc>
                <a:extLst>
                  <a:ext uri="{0D108BD9-81ED-4DB2-BD59-A6C34878D82A}">
                    <a16:rowId xmlns:a16="http://schemas.microsoft.com/office/drawing/2014/main" val="3589787589"/>
                  </a:ext>
                </a:extLst>
              </a:tr>
              <a:tr h="457200">
                <a:tc>
                  <a:txBody>
                    <a:bodyPr/>
                    <a:lstStyle/>
                    <a:p>
                      <a:endParaRPr lang="en-US" sz="1400" dirty="0"/>
                    </a:p>
                  </a:txBody>
                  <a:tcPr/>
                </a:tc>
                <a:tc>
                  <a:txBody>
                    <a:bodyPr/>
                    <a:lstStyle/>
                    <a:p>
                      <a:r>
                        <a:rPr lang="en-US" sz="1400" dirty="0"/>
                        <a:t>TRUE</a:t>
                      </a:r>
                    </a:p>
                  </a:txBody>
                  <a:tcPr/>
                </a:tc>
                <a:tc>
                  <a:txBody>
                    <a:bodyPr/>
                    <a:lstStyle/>
                    <a:p>
                      <a:r>
                        <a:rPr lang="en-US" sz="1400" dirty="0"/>
                        <a:t>TRUE</a:t>
                      </a:r>
                    </a:p>
                  </a:txBody>
                  <a:tcPr/>
                </a:tc>
                <a:tc>
                  <a:txBody>
                    <a:bodyPr/>
                    <a:lstStyle/>
                    <a:p>
                      <a:r>
                        <a:rPr lang="en-US" sz="1400" dirty="0"/>
                        <a:t>TRUE</a:t>
                      </a:r>
                    </a:p>
                  </a:txBody>
                  <a:tcPr/>
                </a:tc>
                <a:tc>
                  <a:txBody>
                    <a:bodyPr/>
                    <a:lstStyle/>
                    <a:p>
                      <a:r>
                        <a:rPr lang="en-US" sz="1400" dirty="0"/>
                        <a:t>TRUE</a:t>
                      </a:r>
                    </a:p>
                  </a:txBody>
                  <a:tcPr/>
                </a:tc>
                <a:tc>
                  <a:txBody>
                    <a:bodyPr/>
                    <a:lstStyle/>
                    <a:p>
                      <a:r>
                        <a:rPr lang="en-US" sz="1400" dirty="0"/>
                        <a:t>TRUE</a:t>
                      </a:r>
                    </a:p>
                  </a:txBody>
                  <a:tcPr>
                    <a:solidFill>
                      <a:schemeClr val="bg1">
                        <a:lumMod val="65000"/>
                      </a:schemeClr>
                    </a:solidFill>
                  </a:tcPr>
                </a:tc>
                <a:extLst>
                  <a:ext uri="{0D108BD9-81ED-4DB2-BD59-A6C34878D82A}">
                    <a16:rowId xmlns:a16="http://schemas.microsoft.com/office/drawing/2014/main" val="1187741603"/>
                  </a:ext>
                </a:extLst>
              </a:tr>
              <a:tr h="536713">
                <a:tc>
                  <a:txBody>
                    <a:bodyPr/>
                    <a:lstStyle/>
                    <a:p>
                      <a:endParaRPr lang="en-US" sz="1400" dirty="0"/>
                    </a:p>
                  </a:txBody>
                  <a:tcPr/>
                </a:tc>
                <a:tc>
                  <a:txBody>
                    <a:bodyPr/>
                    <a:lstStyle/>
                    <a:p>
                      <a:r>
                        <a:rPr lang="en-US" sz="1400" dirty="0"/>
                        <a:t>TRUE</a:t>
                      </a:r>
                    </a:p>
                  </a:txBody>
                  <a:tcPr/>
                </a:tc>
                <a:tc>
                  <a:txBody>
                    <a:bodyPr/>
                    <a:lstStyle/>
                    <a:p>
                      <a:r>
                        <a:rPr lang="en-US" sz="1400" dirty="0"/>
                        <a:t>TRUE</a:t>
                      </a:r>
                    </a:p>
                  </a:txBody>
                  <a:tcPr/>
                </a:tc>
                <a:tc>
                  <a:txBody>
                    <a:bodyPr/>
                    <a:lstStyle/>
                    <a:p>
                      <a:r>
                        <a:rPr lang="en-US" sz="1400" dirty="0"/>
                        <a:t>TRUE</a:t>
                      </a:r>
                    </a:p>
                  </a:txBody>
                  <a:tcPr/>
                </a:tc>
                <a:tc>
                  <a:txBody>
                    <a:bodyPr/>
                    <a:lstStyle/>
                    <a:p>
                      <a:r>
                        <a:rPr lang="en-US" sz="1400" dirty="0"/>
                        <a:t>TRUE</a:t>
                      </a:r>
                    </a:p>
                  </a:txBody>
                  <a:tcPr/>
                </a:tc>
                <a:tc>
                  <a:txBody>
                    <a:bodyPr/>
                    <a:lstStyle/>
                    <a:p>
                      <a:r>
                        <a:rPr lang="en-US" sz="1400" dirty="0"/>
                        <a:t>TRUE</a:t>
                      </a:r>
                    </a:p>
                  </a:txBody>
                  <a:tcPr>
                    <a:solidFill>
                      <a:schemeClr val="bg1">
                        <a:lumMod val="65000"/>
                      </a:schemeClr>
                    </a:solidFill>
                  </a:tcPr>
                </a:tc>
                <a:extLst>
                  <a:ext uri="{0D108BD9-81ED-4DB2-BD59-A6C34878D82A}">
                    <a16:rowId xmlns:a16="http://schemas.microsoft.com/office/drawing/2014/main" val="1844098642"/>
                  </a:ext>
                </a:extLst>
              </a:tr>
              <a:tr h="834887">
                <a:tc>
                  <a:txBody>
                    <a:bodyPr/>
                    <a:lstStyle/>
                    <a:p>
                      <a:endParaRPr lang="en-US" sz="1400" dirty="0"/>
                    </a:p>
                  </a:txBody>
                  <a:tcPr/>
                </a:tc>
                <a:tc>
                  <a:txBody>
                    <a:bodyPr/>
                    <a:lstStyle/>
                    <a:p>
                      <a:r>
                        <a:rPr lang="en-US" sz="1400" dirty="0"/>
                        <a:t>FALSE</a:t>
                      </a:r>
                    </a:p>
                  </a:txBody>
                  <a:tcPr/>
                </a:tc>
                <a:tc>
                  <a:txBody>
                    <a:bodyPr/>
                    <a:lstStyle/>
                    <a:p>
                      <a:r>
                        <a:rPr lang="en-US" sz="1400" dirty="0"/>
                        <a:t>FALSE</a:t>
                      </a:r>
                    </a:p>
                  </a:txBody>
                  <a:tcPr/>
                </a:tc>
                <a:tc>
                  <a:txBody>
                    <a:bodyPr/>
                    <a:lstStyle/>
                    <a:p>
                      <a:r>
                        <a:rPr lang="en-US" sz="1400" dirty="0"/>
                        <a:t>FALSE</a:t>
                      </a:r>
                    </a:p>
                  </a:txBody>
                  <a:tcPr/>
                </a:tc>
                <a:tc>
                  <a:txBody>
                    <a:bodyPr/>
                    <a:lstStyle/>
                    <a:p>
                      <a:r>
                        <a:rPr lang="en-US" sz="1400" dirty="0"/>
                        <a:t>FALSE</a:t>
                      </a:r>
                    </a:p>
                  </a:txBody>
                  <a:tcPr/>
                </a:tc>
                <a:tc>
                  <a:txBody>
                    <a:bodyPr/>
                    <a:lstStyle/>
                    <a:p>
                      <a:r>
                        <a:rPr lang="en-US" sz="1400" dirty="0"/>
                        <a:t>FALSE</a:t>
                      </a:r>
                    </a:p>
                  </a:txBody>
                  <a:tcPr>
                    <a:solidFill>
                      <a:schemeClr val="bg1">
                        <a:lumMod val="65000"/>
                      </a:schemeClr>
                    </a:solidFill>
                  </a:tcPr>
                </a:tc>
                <a:extLst>
                  <a:ext uri="{0D108BD9-81ED-4DB2-BD59-A6C34878D82A}">
                    <a16:rowId xmlns:a16="http://schemas.microsoft.com/office/drawing/2014/main" val="567635676"/>
                  </a:ext>
                </a:extLst>
              </a:tr>
            </a:tbl>
          </a:graphicData>
        </a:graphic>
      </p:graphicFrame>
      <p:pic>
        <p:nvPicPr>
          <p:cNvPr id="8" name="Picture 7">
            <a:extLst>
              <a:ext uri="{FF2B5EF4-FFF2-40B4-BE49-F238E27FC236}">
                <a16:creationId xmlns:a16="http://schemas.microsoft.com/office/drawing/2014/main" id="{60866431-C349-4E8C-8E60-2B82D2E28ACC}"/>
              </a:ext>
            </a:extLst>
          </p:cNvPr>
          <p:cNvPicPr>
            <a:picLocks noChangeAspect="1"/>
          </p:cNvPicPr>
          <p:nvPr/>
        </p:nvPicPr>
        <p:blipFill>
          <a:blip r:embed="rId4"/>
          <a:stretch>
            <a:fillRect/>
          </a:stretch>
        </p:blipFill>
        <p:spPr>
          <a:xfrm>
            <a:off x="707806" y="3140453"/>
            <a:ext cx="426757" cy="390178"/>
          </a:xfrm>
          <a:prstGeom prst="rect">
            <a:avLst/>
          </a:prstGeom>
        </p:spPr>
      </p:pic>
      <p:pic>
        <p:nvPicPr>
          <p:cNvPr id="1028" name="Picture 4" descr="See the source image">
            <a:extLst>
              <a:ext uri="{FF2B5EF4-FFF2-40B4-BE49-F238E27FC236}">
                <a16:creationId xmlns:a16="http://schemas.microsoft.com/office/drawing/2014/main" id="{348448E9-A225-444F-A424-957C4E6735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4863" y="4032427"/>
            <a:ext cx="482116" cy="54408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ee the source image">
            <a:extLst>
              <a:ext uri="{FF2B5EF4-FFF2-40B4-BE49-F238E27FC236}">
                <a16:creationId xmlns:a16="http://schemas.microsoft.com/office/drawing/2014/main" id="{EAFCF5D1-84DF-4D4A-A98B-BF241A23377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4863" y="3506352"/>
            <a:ext cx="549700" cy="5260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ee the source image">
            <a:extLst>
              <a:ext uri="{FF2B5EF4-FFF2-40B4-BE49-F238E27FC236}">
                <a16:creationId xmlns:a16="http://schemas.microsoft.com/office/drawing/2014/main" id="{D53B0B3A-A8A0-AD4F-9DA5-CB3AC40CEAD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4119" y="4558502"/>
            <a:ext cx="751187" cy="75118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0BECD4F0-67F0-4398-86CB-01F891DFA828}"/>
              </a:ext>
            </a:extLst>
          </p:cNvPr>
          <p:cNvSpPr/>
          <p:nvPr/>
        </p:nvSpPr>
        <p:spPr>
          <a:xfrm>
            <a:off x="2526746" y="2203102"/>
            <a:ext cx="1011815"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00B050"/>
                </a:solidFill>
                <a:effectLst/>
                <a:uLnTx/>
                <a:uFillTx/>
                <a:latin typeface="Calibri" panose="020F0502020204030204"/>
                <a:ea typeface="+mn-ea"/>
                <a:cs typeface="+mn-cs"/>
              </a:rPr>
              <a:t>Features</a:t>
            </a:r>
            <a:endParaRPr kumimoji="0" lang="en-US" sz="1800" b="0" i="0" u="none" strike="noStrike" kern="1200" cap="none" spc="0" normalizeH="0" baseline="0" noProof="0" dirty="0">
              <a:ln>
                <a:noFill/>
              </a:ln>
              <a:solidFill>
                <a:srgbClr val="00B050"/>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165EB486-3815-4BC9-B51B-3267F8324EE4}"/>
              </a:ext>
            </a:extLst>
          </p:cNvPr>
          <p:cNvSpPr/>
          <p:nvPr/>
        </p:nvSpPr>
        <p:spPr>
          <a:xfrm>
            <a:off x="5571938" y="2203102"/>
            <a:ext cx="691215"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panose="020F0502020204030204"/>
                <a:ea typeface="+mn-ea"/>
                <a:cs typeface="+mn-cs"/>
              </a:rPr>
              <a:t>Label</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5AEA6C37-FB68-284C-AD0B-207EA68D0414}"/>
              </a:ext>
            </a:extLst>
          </p:cNvPr>
          <p:cNvPicPr>
            <a:picLocks noChangeAspect="1"/>
          </p:cNvPicPr>
          <p:nvPr/>
        </p:nvPicPr>
        <p:blipFill>
          <a:blip r:embed="rId2">
            <a:duotone>
              <a:prstClr val="black"/>
              <a:schemeClr val="accent6">
                <a:tint val="45000"/>
                <a:satMod val="400000"/>
              </a:schemeClr>
            </a:duotone>
          </a:blip>
          <a:stretch>
            <a:fillRect/>
          </a:stretch>
        </p:blipFill>
        <p:spPr>
          <a:xfrm>
            <a:off x="9722025" y="3111124"/>
            <a:ext cx="667649" cy="965190"/>
          </a:xfrm>
          <a:prstGeom prst="rect">
            <a:avLst/>
          </a:prstGeom>
        </p:spPr>
      </p:pic>
    </p:spTree>
    <p:extLst>
      <p:ext uri="{BB962C8B-B14F-4D97-AF65-F5344CB8AC3E}">
        <p14:creationId xmlns:p14="http://schemas.microsoft.com/office/powerpoint/2010/main" val="3604912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1030"/>
                                        </p:tgtEl>
                                        <p:attrNameLst>
                                          <p:attrName>style.visibility</p:attrName>
                                        </p:attrNameLst>
                                      </p:cBhvr>
                                      <p:to>
                                        <p:strVal val="visible"/>
                                      </p:to>
                                    </p:set>
                                    <p:animEffect transition="in" filter="fade">
                                      <p:cBhvr>
                                        <p:cTn id="31" dur="500"/>
                                        <p:tgtEl>
                                          <p:spTgt spid="1030"/>
                                        </p:tgtEl>
                                      </p:cBhvr>
                                    </p:animEffect>
                                  </p:childTnLst>
                                </p:cTn>
                              </p:par>
                            </p:childTnLst>
                          </p:cTn>
                        </p:par>
                        <p:par>
                          <p:cTn id="32" fill="hold">
                            <p:stCondLst>
                              <p:cond delay="1000"/>
                            </p:stCondLst>
                            <p:childTnLst>
                              <p:par>
                                <p:cTn id="33" presetID="10" presetClass="entr" presetSubtype="0" fill="hold" nodeType="afterEffect">
                                  <p:stCondLst>
                                    <p:cond delay="0"/>
                                  </p:stCondLst>
                                  <p:childTnLst>
                                    <p:set>
                                      <p:cBhvr>
                                        <p:cTn id="34" dur="1" fill="hold">
                                          <p:stCondLst>
                                            <p:cond delay="0"/>
                                          </p:stCondLst>
                                        </p:cTn>
                                        <p:tgtEl>
                                          <p:spTgt spid="1028"/>
                                        </p:tgtEl>
                                        <p:attrNameLst>
                                          <p:attrName>style.visibility</p:attrName>
                                        </p:attrNameLst>
                                      </p:cBhvr>
                                      <p:to>
                                        <p:strVal val="visible"/>
                                      </p:to>
                                    </p:set>
                                    <p:animEffect transition="in" filter="fade">
                                      <p:cBhvr>
                                        <p:cTn id="35" dur="500"/>
                                        <p:tgtEl>
                                          <p:spTgt spid="1028"/>
                                        </p:tgtEl>
                                      </p:cBhvr>
                                    </p:animEffect>
                                  </p:childTnLst>
                                </p:cTn>
                              </p:par>
                            </p:childTnLst>
                          </p:cTn>
                        </p:par>
                        <p:par>
                          <p:cTn id="36" fill="hold">
                            <p:stCondLst>
                              <p:cond delay="1500"/>
                            </p:stCondLst>
                            <p:childTnLst>
                              <p:par>
                                <p:cTn id="37" presetID="10" presetClass="entr" presetSubtype="0" fill="hold" nodeType="afterEffect">
                                  <p:stCondLst>
                                    <p:cond delay="0"/>
                                  </p:stCondLst>
                                  <p:childTnLst>
                                    <p:set>
                                      <p:cBhvr>
                                        <p:cTn id="38" dur="1" fill="hold">
                                          <p:stCondLst>
                                            <p:cond delay="0"/>
                                          </p:stCondLst>
                                        </p:cTn>
                                        <p:tgtEl>
                                          <p:spTgt spid="1032"/>
                                        </p:tgtEl>
                                        <p:attrNameLst>
                                          <p:attrName>style.visibility</p:attrName>
                                        </p:attrNameLst>
                                      </p:cBhvr>
                                      <p:to>
                                        <p:strVal val="visible"/>
                                      </p:to>
                                    </p:set>
                                    <p:animEffect transition="in" filter="fade">
                                      <p:cBhvr>
                                        <p:cTn id="39" dur="500"/>
                                        <p:tgtEl>
                                          <p:spTgt spid="1032"/>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500"/>
                                        <p:tgtEl>
                                          <p:spTgt spid="12"/>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1034"/>
                                        </p:tgtEl>
                                        <p:attrNameLst>
                                          <p:attrName>style.visibility</p:attrName>
                                        </p:attrNameLst>
                                      </p:cBhvr>
                                      <p:to>
                                        <p:strVal val="visible"/>
                                      </p:to>
                                    </p:set>
                                    <p:animEffect transition="in" filter="fade">
                                      <p:cBhvr>
                                        <p:cTn id="53" dur="500"/>
                                        <p:tgtEl>
                                          <p:spTgt spid="1034"/>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P spid="9" grpId="0"/>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D8B63-69CD-4552-AA3F-AD09D18D9227}"/>
              </a:ext>
            </a:extLst>
          </p:cNvPr>
          <p:cNvSpPr>
            <a:spLocks noGrp="1"/>
          </p:cNvSpPr>
          <p:nvPr>
            <p:ph type="title"/>
          </p:nvPr>
        </p:nvSpPr>
        <p:spPr/>
        <p:txBody>
          <a:bodyPr>
            <a:normAutofit/>
          </a:bodyPr>
          <a:lstStyle/>
          <a:p>
            <a:r>
              <a:rPr lang="en-US" sz="4000" dirty="0"/>
              <a:t>Machine Learning Uses and Algorithm Families</a:t>
            </a:r>
          </a:p>
        </p:txBody>
      </p:sp>
      <p:grpSp>
        <p:nvGrpSpPr>
          <p:cNvPr id="4" name="Group 3">
            <a:extLst>
              <a:ext uri="{FF2B5EF4-FFF2-40B4-BE49-F238E27FC236}">
                <a16:creationId xmlns:a16="http://schemas.microsoft.com/office/drawing/2014/main" id="{8A78B0FF-DCC5-407F-88E0-E4DB9714D62F}"/>
              </a:ext>
            </a:extLst>
          </p:cNvPr>
          <p:cNvGrpSpPr/>
          <p:nvPr/>
        </p:nvGrpSpPr>
        <p:grpSpPr>
          <a:xfrm>
            <a:off x="9286482" y="1523167"/>
            <a:ext cx="2091959" cy="1841586"/>
            <a:chOff x="9114826" y="1028279"/>
            <a:chExt cx="2845209" cy="2504685"/>
          </a:xfrm>
        </p:grpSpPr>
        <p:sp>
          <p:nvSpPr>
            <p:cNvPr id="5" name="TextBox 4">
              <a:extLst>
                <a:ext uri="{FF2B5EF4-FFF2-40B4-BE49-F238E27FC236}">
                  <a16:creationId xmlns:a16="http://schemas.microsoft.com/office/drawing/2014/main" id="{225828E5-F2FB-4C92-9246-EABBF12EC685}"/>
                </a:ext>
              </a:extLst>
            </p:cNvPr>
            <p:cNvSpPr txBox="1"/>
            <p:nvPr/>
          </p:nvSpPr>
          <p:spPr>
            <a:xfrm>
              <a:off x="9114826" y="1028279"/>
              <a:ext cx="2845209" cy="1348197"/>
            </a:xfrm>
            <a:prstGeom prst="rect">
              <a:avLst/>
            </a:prstGeom>
            <a:solidFill>
              <a:srgbClr val="FFFFFF"/>
            </a:solidFill>
          </p:spPr>
          <p:txBody>
            <a:bodyPr wrap="square" lIns="134445" tIns="107556" rIns="134445" bIns="107556" rtlCol="0">
              <a:spAutoFit/>
            </a:bodyPr>
            <a:lstStyle/>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2059" b="0" i="0" u="none" strike="noStrike" kern="0" cap="none" spc="0" normalizeH="0" baseline="0" noProof="0" dirty="0">
                  <a:ln>
                    <a:noFill/>
                  </a:ln>
                  <a:solidFill>
                    <a:srgbClr val="C00000"/>
                  </a:solidFill>
                  <a:effectLst/>
                  <a:uLnTx/>
                  <a:uFillTx/>
                  <a:latin typeface="Segoe UI"/>
                  <a:ea typeface="+mn-ea"/>
                  <a:cs typeface="+mn-cs"/>
                </a:rPr>
                <a:t>Which group</a:t>
              </a:r>
            </a:p>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1765" b="0" i="0" u="none" strike="noStrike" kern="0" cap="none" spc="0" normalizeH="0" baseline="0" noProof="0" dirty="0">
                  <a:ln>
                    <a:noFill/>
                  </a:ln>
                  <a:solidFill>
                    <a:srgbClr val="7030A0"/>
                  </a:solidFill>
                  <a:effectLst/>
                  <a:uLnTx/>
                  <a:uFillTx/>
                  <a:latin typeface="Segoe UI"/>
                  <a:ea typeface="+mn-ea"/>
                  <a:cs typeface="+mn-cs"/>
                </a:rPr>
                <a:t>(Clustering,</a:t>
              </a:r>
            </a:p>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1765" b="0" i="0" u="none" strike="noStrike" kern="0" cap="none" spc="0" normalizeH="0" baseline="0" noProof="0" dirty="0">
                  <a:ln>
                    <a:noFill/>
                  </a:ln>
                  <a:solidFill>
                    <a:srgbClr val="7030A0"/>
                  </a:solidFill>
                  <a:effectLst/>
                  <a:uLnTx/>
                  <a:uFillTx/>
                  <a:latin typeface="Segoe UI"/>
                  <a:ea typeface="+mn-ea"/>
                  <a:cs typeface="+mn-cs"/>
                </a:rPr>
                <a:t>Recommender)</a:t>
              </a:r>
            </a:p>
          </p:txBody>
        </p:sp>
        <p:pic>
          <p:nvPicPr>
            <p:cNvPr id="6" name="Picture 5">
              <a:extLst>
                <a:ext uri="{FF2B5EF4-FFF2-40B4-BE49-F238E27FC236}">
                  <a16:creationId xmlns:a16="http://schemas.microsoft.com/office/drawing/2014/main" id="{4F643232-C654-4509-9CE9-B6432CE6D4E0}"/>
                </a:ext>
              </a:extLst>
            </p:cNvPr>
            <p:cNvPicPr>
              <a:picLocks noChangeAspect="1"/>
            </p:cNvPicPr>
            <p:nvPr/>
          </p:nvPicPr>
          <p:blipFill>
            <a:blip r:embed="rId2"/>
            <a:stretch>
              <a:fillRect/>
            </a:stretch>
          </p:blipFill>
          <p:spPr>
            <a:xfrm>
              <a:off x="9523210" y="2339335"/>
              <a:ext cx="1920999" cy="1193629"/>
            </a:xfrm>
            <a:prstGeom prst="rect">
              <a:avLst/>
            </a:prstGeom>
          </p:spPr>
        </p:pic>
      </p:grpSp>
      <p:grpSp>
        <p:nvGrpSpPr>
          <p:cNvPr id="7" name="Group 6">
            <a:extLst>
              <a:ext uri="{FF2B5EF4-FFF2-40B4-BE49-F238E27FC236}">
                <a16:creationId xmlns:a16="http://schemas.microsoft.com/office/drawing/2014/main" id="{0E6BAFBD-ECC5-4DC3-B63E-E1E6398A1939}"/>
              </a:ext>
            </a:extLst>
          </p:cNvPr>
          <p:cNvGrpSpPr/>
          <p:nvPr/>
        </p:nvGrpSpPr>
        <p:grpSpPr>
          <a:xfrm>
            <a:off x="5043824" y="4306980"/>
            <a:ext cx="2104351" cy="2129171"/>
            <a:chOff x="5304734" y="4022823"/>
            <a:chExt cx="2862063" cy="2895821"/>
          </a:xfrm>
        </p:grpSpPr>
        <p:sp>
          <p:nvSpPr>
            <p:cNvPr id="8" name="TextBox 7">
              <a:extLst>
                <a:ext uri="{FF2B5EF4-FFF2-40B4-BE49-F238E27FC236}">
                  <a16:creationId xmlns:a16="http://schemas.microsoft.com/office/drawing/2014/main" id="{FDEE8415-B5FE-4C5F-AA7A-466FB44547FE}"/>
                </a:ext>
              </a:extLst>
            </p:cNvPr>
            <p:cNvSpPr txBox="1"/>
            <p:nvPr/>
          </p:nvSpPr>
          <p:spPr>
            <a:xfrm>
              <a:off x="5304734" y="4022823"/>
              <a:ext cx="2862063" cy="1015761"/>
            </a:xfrm>
            <a:prstGeom prst="rect">
              <a:avLst/>
            </a:prstGeom>
            <a:noFill/>
          </p:spPr>
          <p:txBody>
            <a:bodyPr wrap="square" lIns="134445" tIns="107556" rIns="134445" bIns="107556" rtlCol="0">
              <a:spAutoFit/>
            </a:bodyPr>
            <a:lstStyle/>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2059" b="0" i="0" u="none" strike="noStrike" kern="1200" cap="none" spc="0" normalizeH="0" baseline="0" noProof="0" dirty="0">
                  <a:ln>
                    <a:noFill/>
                  </a:ln>
                  <a:solidFill>
                    <a:srgbClr val="002050"/>
                  </a:solidFill>
                  <a:effectLst/>
                  <a:uLnTx/>
                  <a:uFillTx/>
                  <a:latin typeface="Segoe UI"/>
                  <a:ea typeface="+mn-ea"/>
                  <a:cs typeface="+mn-cs"/>
                </a:rPr>
                <a:t>Is it odd </a:t>
              </a:r>
            </a:p>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1765" b="0" i="1" u="none" strike="noStrike" kern="1200" cap="none" spc="0" normalizeH="0" baseline="0" noProof="0" dirty="0">
                  <a:ln>
                    <a:noFill/>
                  </a:ln>
                  <a:solidFill>
                    <a:srgbClr val="7030A0"/>
                  </a:solidFill>
                  <a:effectLst/>
                  <a:uLnTx/>
                  <a:uFillTx/>
                  <a:latin typeface="Segoe UI"/>
                  <a:ea typeface="+mn-ea"/>
                  <a:cs typeface="+mn-cs"/>
                </a:rPr>
                <a:t>(Anomaly)</a:t>
              </a:r>
              <a:endParaRPr kumimoji="0" lang="en-US" sz="2059" b="0" i="1" u="none" strike="noStrike" kern="1200" cap="none" spc="0" normalizeH="0" baseline="0" noProof="0" dirty="0">
                <a:ln>
                  <a:noFill/>
                </a:ln>
                <a:solidFill>
                  <a:srgbClr val="7030A0"/>
                </a:solidFill>
                <a:effectLst/>
                <a:uLnTx/>
                <a:uFillTx/>
                <a:latin typeface="Segoe UI"/>
                <a:ea typeface="+mn-ea"/>
                <a:cs typeface="+mn-cs"/>
              </a:endParaRPr>
            </a:p>
          </p:txBody>
        </p:sp>
        <p:grpSp>
          <p:nvGrpSpPr>
            <p:cNvPr id="9" name="Group 8">
              <a:extLst>
                <a:ext uri="{FF2B5EF4-FFF2-40B4-BE49-F238E27FC236}">
                  <a16:creationId xmlns:a16="http://schemas.microsoft.com/office/drawing/2014/main" id="{4A5C5994-8B9F-4D63-A973-9B28CD70C1F5}"/>
                </a:ext>
              </a:extLst>
            </p:cNvPr>
            <p:cNvGrpSpPr/>
            <p:nvPr/>
          </p:nvGrpSpPr>
          <p:grpSpPr>
            <a:xfrm>
              <a:off x="5896427" y="5088366"/>
              <a:ext cx="1464734" cy="1830278"/>
              <a:chOff x="3192511" y="4640128"/>
              <a:chExt cx="1481274" cy="2171250"/>
            </a:xfrm>
          </p:grpSpPr>
          <p:pic>
            <p:nvPicPr>
              <p:cNvPr id="10" name="Picture 9">
                <a:extLst>
                  <a:ext uri="{FF2B5EF4-FFF2-40B4-BE49-F238E27FC236}">
                    <a16:creationId xmlns:a16="http://schemas.microsoft.com/office/drawing/2014/main" id="{E959DF1A-47E6-44CE-9978-780A87E3F7FE}"/>
                  </a:ext>
                </a:extLst>
              </p:cNvPr>
              <p:cNvPicPr>
                <a:picLocks noChangeAspect="1"/>
              </p:cNvPicPr>
              <p:nvPr/>
            </p:nvPicPr>
            <p:blipFill>
              <a:blip r:embed="rId3"/>
              <a:stretch>
                <a:fillRect/>
              </a:stretch>
            </p:blipFill>
            <p:spPr>
              <a:xfrm>
                <a:off x="3559365" y="4911411"/>
                <a:ext cx="160110" cy="1899967"/>
              </a:xfrm>
              <a:prstGeom prst="rect">
                <a:avLst/>
              </a:prstGeom>
            </p:spPr>
          </p:pic>
          <p:pic>
            <p:nvPicPr>
              <p:cNvPr id="11" name="Picture 10">
                <a:extLst>
                  <a:ext uri="{FF2B5EF4-FFF2-40B4-BE49-F238E27FC236}">
                    <a16:creationId xmlns:a16="http://schemas.microsoft.com/office/drawing/2014/main" id="{06FE43D4-A6C1-476E-A713-6E00E912BECE}"/>
                  </a:ext>
                </a:extLst>
              </p:cNvPr>
              <p:cNvPicPr>
                <a:picLocks noChangeAspect="1"/>
              </p:cNvPicPr>
              <p:nvPr/>
            </p:nvPicPr>
            <p:blipFill>
              <a:blip r:embed="rId4"/>
              <a:stretch>
                <a:fillRect/>
              </a:stretch>
            </p:blipFill>
            <p:spPr>
              <a:xfrm>
                <a:off x="3192511" y="4640128"/>
                <a:ext cx="225000" cy="2171250"/>
              </a:xfrm>
              <a:prstGeom prst="rect">
                <a:avLst/>
              </a:prstGeom>
            </p:spPr>
          </p:pic>
          <p:pic>
            <p:nvPicPr>
              <p:cNvPr id="12" name="Picture 11">
                <a:extLst>
                  <a:ext uri="{FF2B5EF4-FFF2-40B4-BE49-F238E27FC236}">
                    <a16:creationId xmlns:a16="http://schemas.microsoft.com/office/drawing/2014/main" id="{DC067315-F326-4FEF-A4CA-2A8378BAFDFF}"/>
                  </a:ext>
                </a:extLst>
              </p:cNvPr>
              <p:cNvPicPr>
                <a:picLocks noChangeAspect="1"/>
              </p:cNvPicPr>
              <p:nvPr/>
            </p:nvPicPr>
            <p:blipFill>
              <a:blip r:embed="rId5"/>
              <a:stretch>
                <a:fillRect/>
              </a:stretch>
            </p:blipFill>
            <p:spPr>
              <a:xfrm>
                <a:off x="3861328" y="5101378"/>
                <a:ext cx="180000" cy="1710000"/>
              </a:xfrm>
              <a:prstGeom prst="rect">
                <a:avLst/>
              </a:prstGeom>
            </p:spPr>
          </p:pic>
          <p:pic>
            <p:nvPicPr>
              <p:cNvPr id="13" name="Picture 12">
                <a:extLst>
                  <a:ext uri="{FF2B5EF4-FFF2-40B4-BE49-F238E27FC236}">
                    <a16:creationId xmlns:a16="http://schemas.microsoft.com/office/drawing/2014/main" id="{797768BC-80E5-4FFB-980F-3070CE314AEE}"/>
                  </a:ext>
                </a:extLst>
              </p:cNvPr>
              <p:cNvPicPr>
                <a:picLocks noChangeAspect="1"/>
              </p:cNvPicPr>
              <p:nvPr/>
            </p:nvPicPr>
            <p:blipFill>
              <a:blip r:embed="rId6"/>
              <a:stretch>
                <a:fillRect/>
              </a:stretch>
            </p:blipFill>
            <p:spPr>
              <a:xfrm>
                <a:off x="4183182" y="6035128"/>
                <a:ext cx="180000" cy="776250"/>
              </a:xfrm>
              <a:prstGeom prst="rect">
                <a:avLst/>
              </a:prstGeom>
            </p:spPr>
          </p:pic>
          <p:pic>
            <p:nvPicPr>
              <p:cNvPr id="14" name="Picture 13">
                <a:extLst>
                  <a:ext uri="{FF2B5EF4-FFF2-40B4-BE49-F238E27FC236}">
                    <a16:creationId xmlns:a16="http://schemas.microsoft.com/office/drawing/2014/main" id="{96DEDBBE-33A1-4358-A5B4-49614FAD4B97}"/>
                  </a:ext>
                </a:extLst>
              </p:cNvPr>
              <p:cNvPicPr>
                <a:picLocks noChangeAspect="1"/>
              </p:cNvPicPr>
              <p:nvPr/>
            </p:nvPicPr>
            <p:blipFill>
              <a:blip r:embed="rId7"/>
              <a:stretch>
                <a:fillRect/>
              </a:stretch>
            </p:blipFill>
            <p:spPr>
              <a:xfrm>
                <a:off x="4505035" y="5585128"/>
                <a:ext cx="168750" cy="1226250"/>
              </a:xfrm>
              <a:prstGeom prst="rect">
                <a:avLst/>
              </a:prstGeom>
            </p:spPr>
          </p:pic>
        </p:grpSp>
      </p:grpSp>
      <p:grpSp>
        <p:nvGrpSpPr>
          <p:cNvPr id="15" name="Group 14">
            <a:extLst>
              <a:ext uri="{FF2B5EF4-FFF2-40B4-BE49-F238E27FC236}">
                <a16:creationId xmlns:a16="http://schemas.microsoft.com/office/drawing/2014/main" id="{1D3BD637-B40D-45F1-8BA3-5A29036312DC}"/>
              </a:ext>
            </a:extLst>
          </p:cNvPr>
          <p:cNvGrpSpPr/>
          <p:nvPr/>
        </p:nvGrpSpPr>
        <p:grpSpPr>
          <a:xfrm>
            <a:off x="9249449" y="4023414"/>
            <a:ext cx="2104351" cy="2363655"/>
            <a:chOff x="9097972" y="4006386"/>
            <a:chExt cx="2862063" cy="3214735"/>
          </a:xfrm>
        </p:grpSpPr>
        <p:sp>
          <p:nvSpPr>
            <p:cNvPr id="16" name="TextBox 15">
              <a:extLst>
                <a:ext uri="{FF2B5EF4-FFF2-40B4-BE49-F238E27FC236}">
                  <a16:creationId xmlns:a16="http://schemas.microsoft.com/office/drawing/2014/main" id="{73756987-3B66-4EF0-BEFC-99D4D45DC7F3}"/>
                </a:ext>
              </a:extLst>
            </p:cNvPr>
            <p:cNvSpPr txBox="1"/>
            <p:nvPr/>
          </p:nvSpPr>
          <p:spPr>
            <a:xfrm>
              <a:off x="9097972" y="4006386"/>
              <a:ext cx="2862063" cy="1348197"/>
            </a:xfrm>
            <a:prstGeom prst="rect">
              <a:avLst/>
            </a:prstGeom>
            <a:noFill/>
          </p:spPr>
          <p:txBody>
            <a:bodyPr wrap="square" lIns="134445" tIns="107556" rIns="134445" bIns="107556" rtlCol="0">
              <a:spAutoFit/>
            </a:bodyPr>
            <a:lstStyle/>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2059" b="0" i="0" u="none" strike="noStrike" kern="0" cap="none" spc="0" normalizeH="0" baseline="0" noProof="0" dirty="0">
                  <a:ln>
                    <a:noFill/>
                  </a:ln>
                  <a:solidFill>
                    <a:srgbClr val="002050"/>
                  </a:solidFill>
                  <a:effectLst/>
                  <a:uLnTx/>
                  <a:uFillTx/>
                  <a:latin typeface="Segoe UI"/>
                  <a:ea typeface="+mn-ea"/>
                  <a:cs typeface="+mn-cs"/>
                </a:rPr>
                <a:t>Which action</a:t>
              </a:r>
            </a:p>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1765" b="0" i="0" u="none" strike="noStrike" kern="0" cap="none" spc="0" normalizeH="0" baseline="0" noProof="0" dirty="0">
                  <a:ln>
                    <a:noFill/>
                  </a:ln>
                  <a:solidFill>
                    <a:srgbClr val="7030A0"/>
                  </a:solidFill>
                  <a:effectLst/>
                  <a:uLnTx/>
                  <a:uFillTx/>
                  <a:latin typeface="Segoe UI"/>
                  <a:ea typeface="+mn-ea"/>
                  <a:cs typeface="+mn-cs"/>
                </a:rPr>
                <a:t>(Reinforcement Learning)</a:t>
              </a:r>
              <a:endParaRPr kumimoji="0" lang="en-US" sz="2059" b="0" i="0" u="none" strike="noStrike" kern="0" cap="none" spc="0" normalizeH="0" baseline="0" noProof="0" dirty="0">
                <a:ln>
                  <a:noFill/>
                </a:ln>
                <a:solidFill>
                  <a:srgbClr val="7030A0"/>
                </a:solidFill>
                <a:effectLst/>
                <a:uLnTx/>
                <a:uFillTx/>
                <a:latin typeface="Segoe UI"/>
                <a:ea typeface="+mn-ea"/>
                <a:cs typeface="+mn-cs"/>
              </a:endParaRPr>
            </a:p>
          </p:txBody>
        </p:sp>
        <p:pic>
          <p:nvPicPr>
            <p:cNvPr id="17" name="Picture 16">
              <a:extLst>
                <a:ext uri="{FF2B5EF4-FFF2-40B4-BE49-F238E27FC236}">
                  <a16:creationId xmlns:a16="http://schemas.microsoft.com/office/drawing/2014/main" id="{77E1B324-4F6E-4D1E-A58C-D11BDDB2D32C}"/>
                </a:ext>
              </a:extLst>
            </p:cNvPr>
            <p:cNvPicPr>
              <a:picLocks noChangeAspect="1"/>
            </p:cNvPicPr>
            <p:nvPr/>
          </p:nvPicPr>
          <p:blipFill>
            <a:blip r:embed="rId8"/>
            <a:stretch>
              <a:fillRect/>
            </a:stretch>
          </p:blipFill>
          <p:spPr>
            <a:xfrm>
              <a:off x="10307480" y="5645117"/>
              <a:ext cx="406924" cy="1155137"/>
            </a:xfrm>
            <a:prstGeom prst="rect">
              <a:avLst/>
            </a:prstGeom>
          </p:spPr>
        </p:pic>
        <p:sp>
          <p:nvSpPr>
            <p:cNvPr id="18" name="Freeform 3">
              <a:extLst>
                <a:ext uri="{FF2B5EF4-FFF2-40B4-BE49-F238E27FC236}">
                  <a16:creationId xmlns:a16="http://schemas.microsoft.com/office/drawing/2014/main" id="{EA8261D2-9F91-4995-B38C-E9271D05AD38}"/>
                </a:ext>
              </a:extLst>
            </p:cNvPr>
            <p:cNvSpPr/>
            <p:nvPr/>
          </p:nvSpPr>
          <p:spPr bwMode="auto">
            <a:xfrm rot="8332671">
              <a:off x="9475817" y="6230225"/>
              <a:ext cx="574690" cy="990896"/>
            </a:xfrm>
            <a:custGeom>
              <a:avLst/>
              <a:gdLst>
                <a:gd name="connsiteX0" fmla="*/ 122383 w 574690"/>
                <a:gd name="connsiteY0" fmla="*/ 0 h 990896"/>
                <a:gd name="connsiteX1" fmla="*/ 574204 w 574690"/>
                <a:gd name="connsiteY1" fmla="*/ 957431 h 990896"/>
                <a:gd name="connsiteX2" fmla="*/ 47079 w 574690"/>
                <a:gd name="connsiteY2" fmla="*/ 742278 h 990896"/>
                <a:gd name="connsiteX3" fmla="*/ 25564 w 574690"/>
                <a:gd name="connsiteY3" fmla="*/ 441064 h 990896"/>
              </a:gdLst>
              <a:ahLst/>
              <a:cxnLst>
                <a:cxn ang="0">
                  <a:pos x="connsiteX0" y="connsiteY0"/>
                </a:cxn>
                <a:cxn ang="0">
                  <a:pos x="connsiteX1" y="connsiteY1"/>
                </a:cxn>
                <a:cxn ang="0">
                  <a:pos x="connsiteX2" y="connsiteY2"/>
                </a:cxn>
                <a:cxn ang="0">
                  <a:pos x="connsiteX3" y="connsiteY3"/>
                </a:cxn>
              </a:cxnLst>
              <a:rect l="l" t="t" r="r" b="b"/>
              <a:pathLst>
                <a:path w="574690" h="990896">
                  <a:moveTo>
                    <a:pt x="122383" y="0"/>
                  </a:moveTo>
                  <a:cubicBezTo>
                    <a:pt x="354569" y="416859"/>
                    <a:pt x="586755" y="833718"/>
                    <a:pt x="574204" y="957431"/>
                  </a:cubicBezTo>
                  <a:cubicBezTo>
                    <a:pt x="561653" y="1081144"/>
                    <a:pt x="138519" y="828339"/>
                    <a:pt x="47079" y="742278"/>
                  </a:cubicBezTo>
                  <a:cubicBezTo>
                    <a:pt x="-44361" y="656217"/>
                    <a:pt x="25564" y="480509"/>
                    <a:pt x="25564" y="441064"/>
                  </a:cubicBezTo>
                </a:path>
              </a:pathLst>
            </a:custGeom>
            <a:noFill/>
            <a:ln w="38100" cap="flat" cmpd="sng" algn="ctr">
              <a:solidFill>
                <a:srgbClr val="FF0000"/>
              </a:solidFill>
              <a:prstDash val="solid"/>
              <a:headEnd type="none" w="med" len="med"/>
              <a:tailEnd type="none" w="med" len="med"/>
            </a:ln>
            <a:effectLst/>
          </p:spPr>
          <p:txBody>
            <a:bodyPr rtlCol="0" anchor="ctr"/>
            <a:lstStyle/>
            <a:p>
              <a:pPr marL="0" marR="0" lvl="0" indent="0" algn="ctr"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0" cap="none" spc="0" normalizeH="0" baseline="0" noProof="0">
                <a:ln>
                  <a:noFill/>
                </a:ln>
                <a:solidFill>
                  <a:srgbClr val="FFFFFF"/>
                </a:solidFill>
                <a:effectLst/>
                <a:uLnTx/>
                <a:uFillTx/>
                <a:latin typeface="Segoe UI"/>
                <a:ea typeface="+mn-ea"/>
                <a:cs typeface="+mn-cs"/>
              </a:endParaRPr>
            </a:p>
          </p:txBody>
        </p:sp>
        <p:sp>
          <p:nvSpPr>
            <p:cNvPr id="19" name="Freeform 32">
              <a:extLst>
                <a:ext uri="{FF2B5EF4-FFF2-40B4-BE49-F238E27FC236}">
                  <a16:creationId xmlns:a16="http://schemas.microsoft.com/office/drawing/2014/main" id="{1D873296-4AC9-4C29-9DD6-DBAC1CF40CB1}"/>
                </a:ext>
              </a:extLst>
            </p:cNvPr>
            <p:cNvSpPr/>
            <p:nvPr/>
          </p:nvSpPr>
          <p:spPr bwMode="auto">
            <a:xfrm rot="12268142" flipH="1">
              <a:off x="10850076" y="6146932"/>
              <a:ext cx="522870" cy="990896"/>
            </a:xfrm>
            <a:custGeom>
              <a:avLst/>
              <a:gdLst>
                <a:gd name="connsiteX0" fmla="*/ 122383 w 574690"/>
                <a:gd name="connsiteY0" fmla="*/ 0 h 990896"/>
                <a:gd name="connsiteX1" fmla="*/ 574204 w 574690"/>
                <a:gd name="connsiteY1" fmla="*/ 957431 h 990896"/>
                <a:gd name="connsiteX2" fmla="*/ 47079 w 574690"/>
                <a:gd name="connsiteY2" fmla="*/ 742278 h 990896"/>
                <a:gd name="connsiteX3" fmla="*/ 25564 w 574690"/>
                <a:gd name="connsiteY3" fmla="*/ 441064 h 990896"/>
              </a:gdLst>
              <a:ahLst/>
              <a:cxnLst>
                <a:cxn ang="0">
                  <a:pos x="connsiteX0" y="connsiteY0"/>
                </a:cxn>
                <a:cxn ang="0">
                  <a:pos x="connsiteX1" y="connsiteY1"/>
                </a:cxn>
                <a:cxn ang="0">
                  <a:pos x="connsiteX2" y="connsiteY2"/>
                </a:cxn>
                <a:cxn ang="0">
                  <a:pos x="connsiteX3" y="connsiteY3"/>
                </a:cxn>
              </a:cxnLst>
              <a:rect l="l" t="t" r="r" b="b"/>
              <a:pathLst>
                <a:path w="574690" h="990896">
                  <a:moveTo>
                    <a:pt x="122383" y="0"/>
                  </a:moveTo>
                  <a:cubicBezTo>
                    <a:pt x="354569" y="416859"/>
                    <a:pt x="586755" y="833718"/>
                    <a:pt x="574204" y="957431"/>
                  </a:cubicBezTo>
                  <a:cubicBezTo>
                    <a:pt x="561653" y="1081144"/>
                    <a:pt x="138519" y="828339"/>
                    <a:pt x="47079" y="742278"/>
                  </a:cubicBezTo>
                  <a:cubicBezTo>
                    <a:pt x="-44361" y="656217"/>
                    <a:pt x="25564" y="480509"/>
                    <a:pt x="25564" y="441064"/>
                  </a:cubicBezTo>
                </a:path>
              </a:pathLst>
            </a:custGeom>
            <a:noFill/>
            <a:ln w="41275" cap="flat" cmpd="sng" algn="ctr">
              <a:solidFill>
                <a:srgbClr val="00B050"/>
              </a:solidFill>
              <a:prstDash val="solid"/>
              <a:headEnd type="none" w="med" len="med"/>
              <a:tailEnd type="none" w="med" len="med"/>
            </a:ln>
            <a:effectLst/>
          </p:spPr>
          <p:txBody>
            <a:bodyPr rtlCol="0" anchor="ctr"/>
            <a:lstStyle/>
            <a:p>
              <a:pPr marL="0" marR="0" lvl="0" indent="0" algn="ctr"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0" cap="none" spc="0" normalizeH="0" baseline="0" noProof="0">
                <a:ln>
                  <a:noFill/>
                </a:ln>
                <a:solidFill>
                  <a:srgbClr val="FFFFFF"/>
                </a:solidFill>
                <a:effectLst/>
                <a:uLnTx/>
                <a:uFillTx/>
                <a:latin typeface="Segoe UI"/>
                <a:ea typeface="+mn-ea"/>
                <a:cs typeface="+mn-cs"/>
              </a:endParaRPr>
            </a:p>
          </p:txBody>
        </p:sp>
      </p:grpSp>
      <p:grpSp>
        <p:nvGrpSpPr>
          <p:cNvPr id="20" name="Group 19">
            <a:extLst>
              <a:ext uri="{FF2B5EF4-FFF2-40B4-BE49-F238E27FC236}">
                <a16:creationId xmlns:a16="http://schemas.microsoft.com/office/drawing/2014/main" id="{F52F26AD-7F04-491E-A688-1937DF98765A}"/>
              </a:ext>
            </a:extLst>
          </p:cNvPr>
          <p:cNvGrpSpPr/>
          <p:nvPr/>
        </p:nvGrpSpPr>
        <p:grpSpPr>
          <a:xfrm>
            <a:off x="5100555" y="1711923"/>
            <a:ext cx="2274374" cy="2006934"/>
            <a:chOff x="5381891" y="1028279"/>
            <a:chExt cx="3093307" cy="2729570"/>
          </a:xfrm>
        </p:grpSpPr>
        <p:sp>
          <p:nvSpPr>
            <p:cNvPr id="21" name="TextBox 20">
              <a:extLst>
                <a:ext uri="{FF2B5EF4-FFF2-40B4-BE49-F238E27FC236}">
                  <a16:creationId xmlns:a16="http://schemas.microsoft.com/office/drawing/2014/main" id="{50F49AFB-DDE6-40AF-BF9F-8193CAA7F6E2}"/>
                </a:ext>
              </a:extLst>
            </p:cNvPr>
            <p:cNvSpPr txBox="1"/>
            <p:nvPr/>
          </p:nvSpPr>
          <p:spPr>
            <a:xfrm>
              <a:off x="5381891" y="1028279"/>
              <a:ext cx="2862063" cy="1403661"/>
            </a:xfrm>
            <a:prstGeom prst="rect">
              <a:avLst/>
            </a:prstGeom>
            <a:noFill/>
          </p:spPr>
          <p:txBody>
            <a:bodyPr wrap="square" lIns="134445" tIns="107556" rIns="134445" bIns="107556" rtlCol="0">
              <a:spAutoFit/>
            </a:bodyPr>
            <a:lstStyle/>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2059" b="0" i="0" u="none" strike="noStrike" kern="1200" cap="none" spc="0" normalizeH="0" baseline="0" noProof="0" dirty="0">
                  <a:ln>
                    <a:noFill/>
                  </a:ln>
                  <a:solidFill>
                    <a:srgbClr val="002050"/>
                  </a:solidFill>
                  <a:effectLst/>
                  <a:uLnTx/>
                  <a:uFillTx/>
                  <a:latin typeface="Segoe UI"/>
                  <a:ea typeface="+mn-ea"/>
                  <a:cs typeface="+mn-cs"/>
                </a:rPr>
                <a:t>How much/many</a:t>
              </a:r>
            </a:p>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1765" b="0" i="1" u="none" strike="noStrike" kern="1200" cap="none" spc="0" normalizeH="0" baseline="0" noProof="0" dirty="0">
                  <a:ln>
                    <a:noFill/>
                  </a:ln>
                  <a:solidFill>
                    <a:srgbClr val="7030A0"/>
                  </a:solidFill>
                  <a:effectLst/>
                  <a:uLnTx/>
                  <a:uFillTx/>
                  <a:latin typeface="Segoe UI"/>
                  <a:ea typeface="+mn-ea"/>
                  <a:cs typeface="+mn-cs"/>
                </a:rPr>
                <a:t>(Regression)</a:t>
              </a:r>
            </a:p>
          </p:txBody>
        </p:sp>
        <p:pic>
          <p:nvPicPr>
            <p:cNvPr id="22" name="Picture 21">
              <a:extLst>
                <a:ext uri="{FF2B5EF4-FFF2-40B4-BE49-F238E27FC236}">
                  <a16:creationId xmlns:a16="http://schemas.microsoft.com/office/drawing/2014/main" id="{25162B5D-5ED0-4FA3-848B-37BC8EB17A0C}"/>
                </a:ext>
              </a:extLst>
            </p:cNvPr>
            <p:cNvPicPr>
              <a:picLocks noChangeAspect="1"/>
            </p:cNvPicPr>
            <p:nvPr/>
          </p:nvPicPr>
          <p:blipFill>
            <a:blip r:embed="rId9"/>
            <a:stretch>
              <a:fillRect/>
            </a:stretch>
          </p:blipFill>
          <p:spPr>
            <a:xfrm>
              <a:off x="5485128" y="1762742"/>
              <a:ext cx="2990070" cy="1995107"/>
            </a:xfrm>
            <a:prstGeom prst="rect">
              <a:avLst/>
            </a:prstGeom>
          </p:spPr>
        </p:pic>
      </p:grpSp>
      <p:grpSp>
        <p:nvGrpSpPr>
          <p:cNvPr id="23" name="Group 22">
            <a:extLst>
              <a:ext uri="{FF2B5EF4-FFF2-40B4-BE49-F238E27FC236}">
                <a16:creationId xmlns:a16="http://schemas.microsoft.com/office/drawing/2014/main" id="{BC76BCC4-5657-409A-BAF3-1908EB837606}"/>
              </a:ext>
            </a:extLst>
          </p:cNvPr>
          <p:cNvGrpSpPr/>
          <p:nvPr/>
        </p:nvGrpSpPr>
        <p:grpSpPr>
          <a:xfrm>
            <a:off x="562789" y="1913195"/>
            <a:ext cx="3384065" cy="2814088"/>
            <a:chOff x="419799" y="999397"/>
            <a:chExt cx="4602564" cy="3827355"/>
          </a:xfrm>
        </p:grpSpPr>
        <p:sp>
          <p:nvSpPr>
            <p:cNvPr id="24" name="TextBox 23">
              <a:extLst>
                <a:ext uri="{FF2B5EF4-FFF2-40B4-BE49-F238E27FC236}">
                  <a16:creationId xmlns:a16="http://schemas.microsoft.com/office/drawing/2014/main" id="{D05D4CED-19FE-4105-A1E0-99552B1E2959}"/>
                </a:ext>
              </a:extLst>
            </p:cNvPr>
            <p:cNvSpPr txBox="1"/>
            <p:nvPr/>
          </p:nvSpPr>
          <p:spPr>
            <a:xfrm>
              <a:off x="1211919" y="999397"/>
              <a:ext cx="2862063" cy="1015761"/>
            </a:xfrm>
            <a:prstGeom prst="rect">
              <a:avLst/>
            </a:prstGeom>
            <a:noFill/>
          </p:spPr>
          <p:txBody>
            <a:bodyPr wrap="square" lIns="134445" tIns="107556" rIns="134445" bIns="107556" rtlCol="0">
              <a:spAutoFit/>
            </a:bodyPr>
            <a:lstStyle/>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2059" b="0" i="0" u="none" strike="noStrike" kern="1200" cap="none" spc="0" normalizeH="0" baseline="0" noProof="0" dirty="0">
                  <a:ln>
                    <a:noFill/>
                  </a:ln>
                  <a:solidFill>
                    <a:srgbClr val="002050"/>
                  </a:solidFill>
                  <a:effectLst/>
                  <a:uLnTx/>
                  <a:uFillTx/>
                  <a:latin typeface="Segoe UI"/>
                  <a:ea typeface="+mn-ea"/>
                  <a:cs typeface="+mn-cs"/>
                </a:rPr>
                <a:t>Which category</a:t>
              </a:r>
            </a:p>
            <a:p>
              <a:pPr marL="0" marR="0" lvl="0" indent="0" algn="ctr" defTabSz="685465" rtl="0" eaLnBrk="1" fontAlgn="auto" latinLnBrk="0" hangingPunct="1">
                <a:lnSpc>
                  <a:spcPct val="90000"/>
                </a:lnSpc>
                <a:spcBef>
                  <a:spcPts val="0"/>
                </a:spcBef>
                <a:spcAft>
                  <a:spcPts val="0"/>
                </a:spcAft>
                <a:buClrTx/>
                <a:buSzTx/>
                <a:buFontTx/>
                <a:buNone/>
                <a:tabLst/>
                <a:defRPr/>
              </a:pPr>
              <a:r>
                <a:rPr kumimoji="0" lang="en-US" sz="1765" b="0" i="1" u="none" strike="noStrike" kern="1200" cap="none" spc="0" normalizeH="0" baseline="0" noProof="0" dirty="0">
                  <a:ln>
                    <a:noFill/>
                  </a:ln>
                  <a:solidFill>
                    <a:srgbClr val="7030A0"/>
                  </a:solidFill>
                  <a:effectLst/>
                  <a:uLnTx/>
                  <a:uFillTx/>
                  <a:latin typeface="Segoe UI"/>
                  <a:ea typeface="+mn-ea"/>
                  <a:cs typeface="+mn-cs"/>
                </a:rPr>
                <a:t>(Classification)</a:t>
              </a:r>
              <a:endParaRPr kumimoji="0" lang="en-US" sz="2059" b="0" i="1" u="none" strike="noStrike" kern="1200" cap="none" spc="0" normalizeH="0" baseline="0" noProof="0" dirty="0">
                <a:ln>
                  <a:noFill/>
                </a:ln>
                <a:solidFill>
                  <a:srgbClr val="7030A0"/>
                </a:solidFill>
                <a:effectLst/>
                <a:uLnTx/>
                <a:uFillTx/>
                <a:latin typeface="Segoe UI"/>
                <a:ea typeface="+mn-ea"/>
                <a:cs typeface="+mn-cs"/>
              </a:endParaRPr>
            </a:p>
          </p:txBody>
        </p:sp>
        <p:pic>
          <p:nvPicPr>
            <p:cNvPr id="25" name="Picture 24">
              <a:extLst>
                <a:ext uri="{FF2B5EF4-FFF2-40B4-BE49-F238E27FC236}">
                  <a16:creationId xmlns:a16="http://schemas.microsoft.com/office/drawing/2014/main" id="{FA9B2128-1214-4477-9FE2-46D2C03911F1}"/>
                </a:ext>
              </a:extLst>
            </p:cNvPr>
            <p:cNvPicPr>
              <a:picLocks noChangeAspect="1"/>
            </p:cNvPicPr>
            <p:nvPr/>
          </p:nvPicPr>
          <p:blipFill>
            <a:blip r:embed="rId10"/>
            <a:stretch>
              <a:fillRect/>
            </a:stretch>
          </p:blipFill>
          <p:spPr>
            <a:xfrm>
              <a:off x="419799" y="4006386"/>
              <a:ext cx="1476658" cy="820366"/>
            </a:xfrm>
            <a:prstGeom prst="rect">
              <a:avLst/>
            </a:prstGeom>
          </p:spPr>
        </p:pic>
        <p:pic>
          <p:nvPicPr>
            <p:cNvPr id="26" name="Picture 25">
              <a:extLst>
                <a:ext uri="{FF2B5EF4-FFF2-40B4-BE49-F238E27FC236}">
                  <a16:creationId xmlns:a16="http://schemas.microsoft.com/office/drawing/2014/main" id="{4C04A2F6-B204-4BFE-B6BF-1DC2B4CEEAB5}"/>
                </a:ext>
              </a:extLst>
            </p:cNvPr>
            <p:cNvPicPr>
              <a:picLocks noChangeAspect="1"/>
            </p:cNvPicPr>
            <p:nvPr/>
          </p:nvPicPr>
          <p:blipFill>
            <a:blip r:embed="rId10"/>
            <a:stretch>
              <a:fillRect/>
            </a:stretch>
          </p:blipFill>
          <p:spPr>
            <a:xfrm>
              <a:off x="1938030" y="4006386"/>
              <a:ext cx="1476658" cy="820366"/>
            </a:xfrm>
            <a:prstGeom prst="rect">
              <a:avLst/>
            </a:prstGeom>
          </p:spPr>
        </p:pic>
        <p:pic>
          <p:nvPicPr>
            <p:cNvPr id="27" name="Picture 26">
              <a:extLst>
                <a:ext uri="{FF2B5EF4-FFF2-40B4-BE49-F238E27FC236}">
                  <a16:creationId xmlns:a16="http://schemas.microsoft.com/office/drawing/2014/main" id="{AB400C6B-5286-468D-85B8-2C9209BACD38}"/>
                </a:ext>
              </a:extLst>
            </p:cNvPr>
            <p:cNvPicPr>
              <a:picLocks noChangeAspect="1"/>
            </p:cNvPicPr>
            <p:nvPr/>
          </p:nvPicPr>
          <p:blipFill>
            <a:blip r:embed="rId10"/>
            <a:stretch>
              <a:fillRect/>
            </a:stretch>
          </p:blipFill>
          <p:spPr>
            <a:xfrm>
              <a:off x="3545705" y="4006386"/>
              <a:ext cx="1476658" cy="820366"/>
            </a:xfrm>
            <a:prstGeom prst="rect">
              <a:avLst/>
            </a:prstGeom>
          </p:spPr>
        </p:pic>
        <p:grpSp>
          <p:nvGrpSpPr>
            <p:cNvPr id="28" name="Group 27">
              <a:extLst>
                <a:ext uri="{FF2B5EF4-FFF2-40B4-BE49-F238E27FC236}">
                  <a16:creationId xmlns:a16="http://schemas.microsoft.com/office/drawing/2014/main" id="{E5CE3462-3E1F-471E-AA05-3A6B55FC2F65}"/>
                </a:ext>
              </a:extLst>
            </p:cNvPr>
            <p:cNvGrpSpPr/>
            <p:nvPr/>
          </p:nvGrpSpPr>
          <p:grpSpPr>
            <a:xfrm>
              <a:off x="4117699" y="2053506"/>
              <a:ext cx="520204" cy="741755"/>
              <a:chOff x="588624" y="4368127"/>
              <a:chExt cx="1156032" cy="1654525"/>
            </a:xfrm>
          </p:grpSpPr>
          <p:pic>
            <p:nvPicPr>
              <p:cNvPr id="40" name="Picture 39">
                <a:extLst>
                  <a:ext uri="{FF2B5EF4-FFF2-40B4-BE49-F238E27FC236}">
                    <a16:creationId xmlns:a16="http://schemas.microsoft.com/office/drawing/2014/main" id="{F5F19BB9-7F2A-42D2-B787-9F2755DC6896}"/>
                  </a:ext>
                </a:extLst>
              </p:cNvPr>
              <p:cNvPicPr>
                <a:picLocks noChangeAspect="1"/>
              </p:cNvPicPr>
              <p:nvPr/>
            </p:nvPicPr>
            <p:blipFill>
              <a:blip r:embed="rId11"/>
              <a:stretch>
                <a:fillRect/>
              </a:stretch>
            </p:blipFill>
            <p:spPr>
              <a:xfrm>
                <a:off x="588624" y="4368127"/>
                <a:ext cx="494456" cy="1635508"/>
              </a:xfrm>
              <a:prstGeom prst="rect">
                <a:avLst/>
              </a:prstGeom>
            </p:spPr>
          </p:pic>
          <p:pic>
            <p:nvPicPr>
              <p:cNvPr id="41" name="Picture 40">
                <a:extLst>
                  <a:ext uri="{FF2B5EF4-FFF2-40B4-BE49-F238E27FC236}">
                    <a16:creationId xmlns:a16="http://schemas.microsoft.com/office/drawing/2014/main" id="{F454F01C-5F56-4CD9-A097-96B6B83EC58B}"/>
                  </a:ext>
                </a:extLst>
              </p:cNvPr>
              <p:cNvPicPr>
                <a:picLocks noChangeAspect="1"/>
              </p:cNvPicPr>
              <p:nvPr/>
            </p:nvPicPr>
            <p:blipFill>
              <a:blip r:embed="rId12"/>
              <a:stretch>
                <a:fillRect/>
              </a:stretch>
            </p:blipFill>
            <p:spPr>
              <a:xfrm>
                <a:off x="1269217" y="4368127"/>
                <a:ext cx="475439" cy="1654525"/>
              </a:xfrm>
              <a:prstGeom prst="rect">
                <a:avLst/>
              </a:prstGeom>
            </p:spPr>
          </p:pic>
        </p:grpSp>
        <p:grpSp>
          <p:nvGrpSpPr>
            <p:cNvPr id="29" name="Group 28">
              <a:extLst>
                <a:ext uri="{FF2B5EF4-FFF2-40B4-BE49-F238E27FC236}">
                  <a16:creationId xmlns:a16="http://schemas.microsoft.com/office/drawing/2014/main" id="{BD5885E5-09E0-4587-BB13-ECAA5E853498}"/>
                </a:ext>
              </a:extLst>
            </p:cNvPr>
            <p:cNvGrpSpPr/>
            <p:nvPr/>
          </p:nvGrpSpPr>
          <p:grpSpPr>
            <a:xfrm>
              <a:off x="3931031" y="2854906"/>
              <a:ext cx="706005" cy="1101496"/>
              <a:chOff x="4024153" y="4543621"/>
              <a:chExt cx="1005604" cy="1605804"/>
            </a:xfrm>
          </p:grpSpPr>
          <p:pic>
            <p:nvPicPr>
              <p:cNvPr id="36" name="Picture 35">
                <a:extLst>
                  <a:ext uri="{FF2B5EF4-FFF2-40B4-BE49-F238E27FC236}">
                    <a16:creationId xmlns:a16="http://schemas.microsoft.com/office/drawing/2014/main" id="{04A6D833-383A-4A48-9970-0AE5DC3F8210}"/>
                  </a:ext>
                </a:extLst>
              </p:cNvPr>
              <p:cNvPicPr>
                <a:picLocks noChangeAspect="1"/>
              </p:cNvPicPr>
              <p:nvPr/>
            </p:nvPicPr>
            <p:blipFill>
              <a:blip r:embed="rId13"/>
              <a:stretch>
                <a:fillRect/>
              </a:stretch>
            </p:blipFill>
            <p:spPr>
              <a:xfrm>
                <a:off x="4024153" y="4543621"/>
                <a:ext cx="169032" cy="1605804"/>
              </a:xfrm>
              <a:prstGeom prst="rect">
                <a:avLst/>
              </a:prstGeom>
            </p:spPr>
          </p:pic>
          <p:pic>
            <p:nvPicPr>
              <p:cNvPr id="37" name="Picture 36">
                <a:extLst>
                  <a:ext uri="{FF2B5EF4-FFF2-40B4-BE49-F238E27FC236}">
                    <a16:creationId xmlns:a16="http://schemas.microsoft.com/office/drawing/2014/main" id="{40F3CAEB-FBB1-41B3-8A88-4210855D1879}"/>
                  </a:ext>
                </a:extLst>
              </p:cNvPr>
              <p:cNvPicPr>
                <a:picLocks noChangeAspect="1"/>
              </p:cNvPicPr>
              <p:nvPr/>
            </p:nvPicPr>
            <p:blipFill>
              <a:blip r:embed="rId14"/>
              <a:stretch>
                <a:fillRect/>
              </a:stretch>
            </p:blipFill>
            <p:spPr>
              <a:xfrm>
                <a:off x="4290475" y="4543621"/>
                <a:ext cx="183119" cy="1591720"/>
              </a:xfrm>
              <a:prstGeom prst="rect">
                <a:avLst/>
              </a:prstGeom>
            </p:spPr>
          </p:pic>
          <p:pic>
            <p:nvPicPr>
              <p:cNvPr id="38" name="Picture 37">
                <a:extLst>
                  <a:ext uri="{FF2B5EF4-FFF2-40B4-BE49-F238E27FC236}">
                    <a16:creationId xmlns:a16="http://schemas.microsoft.com/office/drawing/2014/main" id="{211CBCFA-3A57-4EBD-B8C5-670A8D218EF9}"/>
                  </a:ext>
                </a:extLst>
              </p:cNvPr>
              <p:cNvPicPr>
                <a:picLocks noChangeAspect="1"/>
              </p:cNvPicPr>
              <p:nvPr/>
            </p:nvPicPr>
            <p:blipFill>
              <a:blip r:embed="rId15"/>
              <a:stretch>
                <a:fillRect/>
              </a:stretch>
            </p:blipFill>
            <p:spPr>
              <a:xfrm>
                <a:off x="4569066" y="4543621"/>
                <a:ext cx="169032" cy="1479031"/>
              </a:xfrm>
              <a:prstGeom prst="rect">
                <a:avLst/>
              </a:prstGeom>
            </p:spPr>
          </p:pic>
          <p:pic>
            <p:nvPicPr>
              <p:cNvPr id="39" name="Picture 38">
                <a:extLst>
                  <a:ext uri="{FF2B5EF4-FFF2-40B4-BE49-F238E27FC236}">
                    <a16:creationId xmlns:a16="http://schemas.microsoft.com/office/drawing/2014/main" id="{D0068667-50EB-4E8C-B4A0-B1BBE226BAD7}"/>
                  </a:ext>
                </a:extLst>
              </p:cNvPr>
              <p:cNvPicPr>
                <a:picLocks noChangeAspect="1"/>
              </p:cNvPicPr>
              <p:nvPr/>
            </p:nvPicPr>
            <p:blipFill>
              <a:blip r:embed="rId16"/>
              <a:stretch>
                <a:fillRect/>
              </a:stretch>
            </p:blipFill>
            <p:spPr>
              <a:xfrm>
                <a:off x="4846638" y="4543621"/>
                <a:ext cx="183119" cy="1338172"/>
              </a:xfrm>
              <a:prstGeom prst="rect">
                <a:avLst/>
              </a:prstGeom>
            </p:spPr>
          </p:pic>
        </p:grpSp>
        <p:pic>
          <p:nvPicPr>
            <p:cNvPr id="30" name="Picture 29">
              <a:extLst>
                <a:ext uri="{FF2B5EF4-FFF2-40B4-BE49-F238E27FC236}">
                  <a16:creationId xmlns:a16="http://schemas.microsoft.com/office/drawing/2014/main" id="{C6EB5B5D-3E70-4D51-BB4C-B4E55FD9AC9A}"/>
                </a:ext>
              </a:extLst>
            </p:cNvPr>
            <p:cNvPicPr>
              <a:picLocks noChangeAspect="1"/>
            </p:cNvPicPr>
            <p:nvPr/>
          </p:nvPicPr>
          <p:blipFill>
            <a:blip r:embed="rId17"/>
            <a:stretch>
              <a:fillRect/>
            </a:stretch>
          </p:blipFill>
          <p:spPr>
            <a:xfrm>
              <a:off x="2467936" y="2972442"/>
              <a:ext cx="449665" cy="813224"/>
            </a:xfrm>
            <a:prstGeom prst="rect">
              <a:avLst/>
            </a:prstGeom>
          </p:spPr>
        </p:pic>
        <p:grpSp>
          <p:nvGrpSpPr>
            <p:cNvPr id="31" name="Group 30">
              <a:extLst>
                <a:ext uri="{FF2B5EF4-FFF2-40B4-BE49-F238E27FC236}">
                  <a16:creationId xmlns:a16="http://schemas.microsoft.com/office/drawing/2014/main" id="{7313996F-4C79-4F41-A05A-290C7322FAC4}"/>
                </a:ext>
              </a:extLst>
            </p:cNvPr>
            <p:cNvGrpSpPr/>
            <p:nvPr/>
          </p:nvGrpSpPr>
          <p:grpSpPr>
            <a:xfrm>
              <a:off x="620869" y="2595356"/>
              <a:ext cx="1074517" cy="1177465"/>
              <a:chOff x="317225" y="1677441"/>
              <a:chExt cx="2115319" cy="2272079"/>
            </a:xfrm>
          </p:grpSpPr>
          <p:pic>
            <p:nvPicPr>
              <p:cNvPr id="33" name="Picture 32">
                <a:extLst>
                  <a:ext uri="{FF2B5EF4-FFF2-40B4-BE49-F238E27FC236}">
                    <a16:creationId xmlns:a16="http://schemas.microsoft.com/office/drawing/2014/main" id="{E75EA7B6-1B5C-48B5-A456-95D768ED919C}"/>
                  </a:ext>
                </a:extLst>
              </p:cNvPr>
              <p:cNvPicPr>
                <a:picLocks noChangeAspect="1"/>
              </p:cNvPicPr>
              <p:nvPr/>
            </p:nvPicPr>
            <p:blipFill>
              <a:blip r:embed="rId18"/>
              <a:stretch>
                <a:fillRect/>
              </a:stretch>
            </p:blipFill>
            <p:spPr>
              <a:xfrm>
                <a:off x="960437" y="1880438"/>
                <a:ext cx="1472107" cy="1232461"/>
              </a:xfrm>
              <a:prstGeom prst="rect">
                <a:avLst/>
              </a:prstGeom>
            </p:spPr>
          </p:pic>
          <p:pic>
            <p:nvPicPr>
              <p:cNvPr id="34" name="Picture 33">
                <a:extLst>
                  <a:ext uri="{FF2B5EF4-FFF2-40B4-BE49-F238E27FC236}">
                    <a16:creationId xmlns:a16="http://schemas.microsoft.com/office/drawing/2014/main" id="{ACCB07A6-B2FE-4FFF-B2C2-12167559A46B}"/>
                  </a:ext>
                </a:extLst>
              </p:cNvPr>
              <p:cNvPicPr>
                <a:picLocks noChangeAspect="1"/>
              </p:cNvPicPr>
              <p:nvPr/>
            </p:nvPicPr>
            <p:blipFill>
              <a:blip r:embed="rId19"/>
              <a:stretch>
                <a:fillRect/>
              </a:stretch>
            </p:blipFill>
            <p:spPr>
              <a:xfrm>
                <a:off x="317225" y="1677441"/>
                <a:ext cx="1083142" cy="1097394"/>
              </a:xfrm>
              <a:prstGeom prst="rect">
                <a:avLst/>
              </a:prstGeom>
            </p:spPr>
          </p:pic>
          <p:pic>
            <p:nvPicPr>
              <p:cNvPr id="35" name="Picture 34">
                <a:extLst>
                  <a:ext uri="{FF2B5EF4-FFF2-40B4-BE49-F238E27FC236}">
                    <a16:creationId xmlns:a16="http://schemas.microsoft.com/office/drawing/2014/main" id="{5A872964-5BDB-464D-A67B-82683665482B}"/>
                  </a:ext>
                </a:extLst>
              </p:cNvPr>
              <p:cNvPicPr>
                <a:picLocks noChangeAspect="1"/>
              </p:cNvPicPr>
              <p:nvPr/>
            </p:nvPicPr>
            <p:blipFill>
              <a:blip r:embed="rId20"/>
              <a:stretch>
                <a:fillRect/>
              </a:stretch>
            </p:blipFill>
            <p:spPr>
              <a:xfrm>
                <a:off x="324951" y="2852126"/>
                <a:ext cx="1083142" cy="1097394"/>
              </a:xfrm>
              <a:prstGeom prst="rect">
                <a:avLst/>
              </a:prstGeom>
            </p:spPr>
          </p:pic>
        </p:grpSp>
        <p:pic>
          <p:nvPicPr>
            <p:cNvPr id="32" name="Picture 31">
              <a:extLst>
                <a:ext uri="{FF2B5EF4-FFF2-40B4-BE49-F238E27FC236}">
                  <a16:creationId xmlns:a16="http://schemas.microsoft.com/office/drawing/2014/main" id="{52150634-5B93-4856-8640-F4689E4BE524}"/>
                </a:ext>
              </a:extLst>
            </p:cNvPr>
            <p:cNvPicPr>
              <a:picLocks noChangeAspect="1"/>
            </p:cNvPicPr>
            <p:nvPr/>
          </p:nvPicPr>
          <p:blipFill>
            <a:blip r:embed="rId21"/>
            <a:stretch>
              <a:fillRect/>
            </a:stretch>
          </p:blipFill>
          <p:spPr>
            <a:xfrm>
              <a:off x="2151051" y="2123643"/>
              <a:ext cx="1095650" cy="628079"/>
            </a:xfrm>
            <a:prstGeom prst="rect">
              <a:avLst/>
            </a:prstGeom>
          </p:spPr>
        </p:pic>
      </p:grpSp>
    </p:spTree>
    <p:extLst>
      <p:ext uri="{BB962C8B-B14F-4D97-AF65-F5344CB8AC3E}">
        <p14:creationId xmlns:p14="http://schemas.microsoft.com/office/powerpoint/2010/main" val="212574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83327-FF63-4236-89D6-20A4669464EB}"/>
              </a:ext>
            </a:extLst>
          </p:cNvPr>
          <p:cNvSpPr>
            <a:spLocks noGrp="1"/>
          </p:cNvSpPr>
          <p:nvPr>
            <p:ph type="title"/>
          </p:nvPr>
        </p:nvSpPr>
        <p:spPr>
          <a:xfrm>
            <a:off x="0" y="-2108"/>
            <a:ext cx="10515600" cy="1325563"/>
          </a:xfrm>
        </p:spPr>
        <p:txBody>
          <a:bodyPr/>
          <a:lstStyle/>
          <a:p>
            <a:r>
              <a:rPr lang="en-US" dirty="0"/>
              <a:t>Languages and Libraries</a:t>
            </a:r>
          </a:p>
        </p:txBody>
      </p:sp>
      <p:graphicFrame>
        <p:nvGraphicFramePr>
          <p:cNvPr id="4" name="Table 3">
            <a:extLst>
              <a:ext uri="{FF2B5EF4-FFF2-40B4-BE49-F238E27FC236}">
                <a16:creationId xmlns:a16="http://schemas.microsoft.com/office/drawing/2014/main" id="{D5C67720-3A14-B846-B22C-8DF78AEA674F}"/>
              </a:ext>
            </a:extLst>
          </p:cNvPr>
          <p:cNvGraphicFramePr>
            <a:graphicFrameLocks noGrp="1"/>
          </p:cNvGraphicFramePr>
          <p:nvPr/>
        </p:nvGraphicFramePr>
        <p:xfrm>
          <a:off x="176981" y="1017639"/>
          <a:ext cx="11842953" cy="5719220"/>
        </p:xfrm>
        <a:graphic>
          <a:graphicData uri="http://schemas.openxmlformats.org/drawingml/2006/table">
            <a:tbl>
              <a:tblPr firstRow="1" bandRow="1">
                <a:tableStyleId>{5C22544A-7EE6-4342-B048-85BDC9FD1C3A}</a:tableStyleId>
              </a:tblPr>
              <a:tblGrid>
                <a:gridCol w="3937305">
                  <a:extLst>
                    <a:ext uri="{9D8B030D-6E8A-4147-A177-3AD203B41FA5}">
                      <a16:colId xmlns:a16="http://schemas.microsoft.com/office/drawing/2014/main" val="4087474111"/>
                    </a:ext>
                  </a:extLst>
                </a:gridCol>
                <a:gridCol w="7905648">
                  <a:extLst>
                    <a:ext uri="{9D8B030D-6E8A-4147-A177-3AD203B41FA5}">
                      <a16:colId xmlns:a16="http://schemas.microsoft.com/office/drawing/2014/main" val="681882504"/>
                    </a:ext>
                  </a:extLst>
                </a:gridCol>
              </a:tblGrid>
              <a:tr h="649448">
                <a:tc>
                  <a:txBody>
                    <a:bodyPr/>
                    <a:lstStyle/>
                    <a:p>
                      <a:r>
                        <a:rPr lang="en-US" sz="2000" dirty="0"/>
                        <a:t>Language</a:t>
                      </a:r>
                    </a:p>
                  </a:txBody>
                  <a:tcPr/>
                </a:tc>
                <a:tc>
                  <a:txBody>
                    <a:bodyPr/>
                    <a:lstStyle/>
                    <a:p>
                      <a:r>
                        <a:rPr lang="en-US" sz="2000" dirty="0"/>
                        <a:t>Libraries</a:t>
                      </a:r>
                    </a:p>
                  </a:txBody>
                  <a:tcPr/>
                </a:tc>
                <a:extLst>
                  <a:ext uri="{0D108BD9-81ED-4DB2-BD59-A6C34878D82A}">
                    <a16:rowId xmlns:a16="http://schemas.microsoft.com/office/drawing/2014/main" val="2660827717"/>
                  </a:ext>
                </a:extLst>
              </a:tr>
              <a:tr h="868857">
                <a:tc>
                  <a:txBody>
                    <a:bodyPr/>
                    <a:lstStyle/>
                    <a:p>
                      <a:r>
                        <a:rPr lang="en-US" sz="2000" dirty="0"/>
                        <a:t>R</a:t>
                      </a:r>
                    </a:p>
                  </a:txBody>
                  <a:tcPr/>
                </a:tc>
                <a:tc>
                  <a:txBody>
                    <a:bodyPr/>
                    <a:lstStyle/>
                    <a:p>
                      <a:r>
                        <a:rPr lang="en-US" sz="2000" dirty="0"/>
                        <a:t>Standard Libraries and Packages, E1071, </a:t>
                      </a:r>
                      <a:r>
                        <a:rPr lang="en-US" sz="2000" dirty="0" err="1"/>
                        <a:t>rpart</a:t>
                      </a:r>
                      <a:r>
                        <a:rPr lang="en-US" sz="2000" dirty="0"/>
                        <a:t>, </a:t>
                      </a:r>
                      <a:r>
                        <a:rPr lang="en-US" sz="2000" dirty="0" err="1"/>
                        <a:t>randomForest</a:t>
                      </a:r>
                      <a:r>
                        <a:rPr lang="en-US" sz="2000" dirty="0"/>
                        <a:t>, caret, </a:t>
                      </a:r>
                      <a:r>
                        <a:rPr lang="en-US" sz="2000" dirty="0" err="1"/>
                        <a:t>kernlab</a:t>
                      </a:r>
                      <a:r>
                        <a:rPr lang="en-US" sz="2000" dirty="0"/>
                        <a:t>, </a:t>
                      </a:r>
                      <a:r>
                        <a:rPr lang="en-US" sz="2000" dirty="0" err="1"/>
                        <a:t>glmnet</a:t>
                      </a:r>
                      <a:r>
                        <a:rPr lang="en-US" sz="2000" dirty="0"/>
                        <a:t>, ROCR, </a:t>
                      </a:r>
                      <a:r>
                        <a:rPr lang="en-US" sz="2000" dirty="0" err="1"/>
                        <a:t>gbm</a:t>
                      </a:r>
                      <a:r>
                        <a:rPr lang="en-US" sz="2000" dirty="0"/>
                        <a:t>, party, </a:t>
                      </a:r>
                      <a:r>
                        <a:rPr lang="en-US" sz="2000" dirty="0" err="1"/>
                        <a:t>arules</a:t>
                      </a:r>
                      <a:r>
                        <a:rPr lang="en-US" sz="2000" dirty="0"/>
                        <a:t>, tree, </a:t>
                      </a:r>
                      <a:r>
                        <a:rPr lang="en-US" sz="2000" dirty="0" err="1"/>
                        <a:t>klaR</a:t>
                      </a:r>
                      <a:r>
                        <a:rPr lang="en-US" sz="2000" dirty="0"/>
                        <a:t>, </a:t>
                      </a:r>
                      <a:r>
                        <a:rPr lang="en-US" sz="2000" dirty="0" err="1"/>
                        <a:t>Rweka</a:t>
                      </a:r>
                      <a:r>
                        <a:rPr lang="en-US" sz="2000" dirty="0"/>
                        <a:t>, </a:t>
                      </a:r>
                      <a:r>
                        <a:rPr lang="en-US" sz="2000" dirty="0" err="1"/>
                        <a:t>ipred</a:t>
                      </a:r>
                      <a:r>
                        <a:rPr lang="en-US" sz="2000" dirty="0"/>
                        <a:t>, lars, earth, </a:t>
                      </a:r>
                      <a:r>
                        <a:rPr lang="en-US" sz="2000" dirty="0" err="1"/>
                        <a:t>CORElearn</a:t>
                      </a:r>
                      <a:r>
                        <a:rPr lang="en-US" sz="2000" dirty="0"/>
                        <a:t>, </a:t>
                      </a:r>
                      <a:r>
                        <a:rPr lang="en-US" sz="2000" dirty="0" err="1"/>
                        <a:t>mboost</a:t>
                      </a:r>
                      <a:endParaRPr lang="en-US" sz="2000" dirty="0"/>
                    </a:p>
                  </a:txBody>
                  <a:tcPr/>
                </a:tc>
                <a:extLst>
                  <a:ext uri="{0D108BD9-81ED-4DB2-BD59-A6C34878D82A}">
                    <a16:rowId xmlns:a16="http://schemas.microsoft.com/office/drawing/2014/main" val="3380211735"/>
                  </a:ext>
                </a:extLst>
              </a:tr>
              <a:tr h="649448">
                <a:tc>
                  <a:txBody>
                    <a:bodyPr/>
                    <a:lstStyle/>
                    <a:p>
                      <a:r>
                        <a:rPr lang="en-US" sz="2000" dirty="0"/>
                        <a:t>Python</a:t>
                      </a:r>
                    </a:p>
                  </a:txBody>
                  <a:tcPr/>
                </a:tc>
                <a:tc>
                  <a:txBody>
                    <a:bodyPr/>
                    <a:lstStyle/>
                    <a:p>
                      <a:r>
                        <a:rPr lang="en-US" sz="2000" dirty="0"/>
                        <a:t>TensorFlow, </a:t>
                      </a:r>
                      <a:r>
                        <a:rPr lang="en-US" sz="2000" dirty="0" err="1"/>
                        <a:t>Scikit</a:t>
                      </a:r>
                      <a:r>
                        <a:rPr lang="en-US" sz="2000" dirty="0"/>
                        <a:t>-Learn, </a:t>
                      </a:r>
                      <a:r>
                        <a:rPr lang="en-US" sz="2000" dirty="0" err="1"/>
                        <a:t>Numpy</a:t>
                      </a:r>
                      <a:r>
                        <a:rPr lang="en-US" sz="2000" dirty="0"/>
                        <a:t>, </a:t>
                      </a:r>
                      <a:r>
                        <a:rPr lang="en-US" sz="2000" dirty="0" err="1"/>
                        <a:t>Keras</a:t>
                      </a:r>
                      <a:r>
                        <a:rPr lang="en-US" sz="2000" dirty="0"/>
                        <a:t>, </a:t>
                      </a:r>
                      <a:r>
                        <a:rPr lang="en-US" sz="2000" dirty="0" err="1"/>
                        <a:t>PyTorch</a:t>
                      </a:r>
                      <a:r>
                        <a:rPr lang="en-US" sz="2000" dirty="0"/>
                        <a:t>, </a:t>
                      </a:r>
                      <a:r>
                        <a:rPr lang="en-US" sz="2000" dirty="0" err="1"/>
                        <a:t>LightGBM</a:t>
                      </a:r>
                      <a:r>
                        <a:rPr lang="en-US" sz="2000" dirty="0"/>
                        <a:t>, Eli5, SciPy, Theano, Pandas</a:t>
                      </a:r>
                    </a:p>
                  </a:txBody>
                  <a:tcPr/>
                </a:tc>
                <a:extLst>
                  <a:ext uri="{0D108BD9-81ED-4DB2-BD59-A6C34878D82A}">
                    <a16:rowId xmlns:a16="http://schemas.microsoft.com/office/drawing/2014/main" val="1183974739"/>
                  </a:ext>
                </a:extLst>
              </a:tr>
              <a:tr h="1120964">
                <a:tc>
                  <a:txBody>
                    <a:bodyPr/>
                    <a:lstStyle/>
                    <a:p>
                      <a:r>
                        <a:rPr lang="en-US" sz="2000" dirty="0"/>
                        <a:t>Platform-Specific (Spark, Hadoop, etc.)</a:t>
                      </a:r>
                    </a:p>
                  </a:txBody>
                  <a:tcPr/>
                </a:tc>
                <a:tc>
                  <a:txBody>
                    <a:bodyPr/>
                    <a:lstStyle/>
                    <a:p>
                      <a:r>
                        <a:rPr lang="en-US" sz="2000" dirty="0" err="1"/>
                        <a:t>MLLib</a:t>
                      </a:r>
                      <a:r>
                        <a:rPr lang="en-US" sz="2000" dirty="0"/>
                        <a:t>, </a:t>
                      </a:r>
                      <a:r>
                        <a:rPr lang="en-US" sz="2000" dirty="0" err="1"/>
                        <a:t>PySpark</a:t>
                      </a:r>
                      <a:r>
                        <a:rPr lang="en-US" sz="2000" dirty="0"/>
                        <a:t>, </a:t>
                      </a:r>
                      <a:r>
                        <a:rPr lang="en-US" sz="2000" dirty="0" err="1"/>
                        <a:t>SparkR</a:t>
                      </a:r>
                      <a:r>
                        <a:rPr lang="en-US" sz="2000" dirty="0"/>
                        <a:t>, … (Spark), Etc.</a:t>
                      </a:r>
                    </a:p>
                  </a:txBody>
                  <a:tcPr/>
                </a:tc>
                <a:extLst>
                  <a:ext uri="{0D108BD9-81ED-4DB2-BD59-A6C34878D82A}">
                    <a16:rowId xmlns:a16="http://schemas.microsoft.com/office/drawing/2014/main" val="3338677235"/>
                  </a:ext>
                </a:extLst>
              </a:tr>
              <a:tr h="1120964">
                <a:tc>
                  <a:txBody>
                    <a:bodyPr/>
                    <a:lstStyle/>
                    <a:p>
                      <a:r>
                        <a:rPr lang="en-US" sz="2000" dirty="0"/>
                        <a:t>SQL (data selection and preparation)</a:t>
                      </a:r>
                    </a:p>
                  </a:txBody>
                  <a:tcPr/>
                </a:tc>
                <a:tc>
                  <a:txBody>
                    <a:bodyPr/>
                    <a:lstStyle/>
                    <a:p>
                      <a:r>
                        <a:rPr lang="en-US" sz="2000" dirty="0"/>
                        <a:t>N/A</a:t>
                      </a:r>
                    </a:p>
                  </a:txBody>
                  <a:tcPr/>
                </a:tc>
                <a:extLst>
                  <a:ext uri="{0D108BD9-81ED-4DB2-BD59-A6C34878D82A}">
                    <a16:rowId xmlns:a16="http://schemas.microsoft.com/office/drawing/2014/main" val="1794778980"/>
                  </a:ext>
                </a:extLst>
              </a:tr>
              <a:tr h="1120964">
                <a:tc>
                  <a:txBody>
                    <a:bodyPr/>
                    <a:lstStyle/>
                    <a:p>
                      <a:r>
                        <a:rPr lang="en-US" sz="2000" dirty="0"/>
                        <a:t>Java (primarily data preparation)</a:t>
                      </a:r>
                    </a:p>
                  </a:txBody>
                  <a:tcPr/>
                </a:tc>
                <a:tc>
                  <a:txBody>
                    <a:bodyPr/>
                    <a:lstStyle/>
                    <a:p>
                      <a:r>
                        <a:rPr lang="en-US" sz="2000" dirty="0"/>
                        <a:t>ADAMS, Deeplearning4j, ELKI, </a:t>
                      </a:r>
                      <a:r>
                        <a:rPr lang="en-US" sz="2000" dirty="0" err="1"/>
                        <a:t>JavaML</a:t>
                      </a:r>
                      <a:r>
                        <a:rPr lang="en-US" sz="2000" dirty="0"/>
                        <a:t>, JSAT, Mahout, MALLET, Massive Online Analysis, RapidMiner, Weka.</a:t>
                      </a:r>
                    </a:p>
                  </a:txBody>
                  <a:tcPr/>
                </a:tc>
                <a:extLst>
                  <a:ext uri="{0D108BD9-81ED-4DB2-BD59-A6C34878D82A}">
                    <a16:rowId xmlns:a16="http://schemas.microsoft.com/office/drawing/2014/main" val="3513756063"/>
                  </a:ext>
                </a:extLst>
              </a:tr>
            </a:tbl>
          </a:graphicData>
        </a:graphic>
      </p:graphicFrame>
    </p:spTree>
    <p:extLst>
      <p:ext uri="{BB962C8B-B14F-4D97-AF65-F5344CB8AC3E}">
        <p14:creationId xmlns:p14="http://schemas.microsoft.com/office/powerpoint/2010/main" val="2815439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8B219-FD80-4535-B527-DB307F4CC7FA}"/>
              </a:ext>
            </a:extLst>
          </p:cNvPr>
          <p:cNvSpPr>
            <a:spLocks noGrp="1"/>
          </p:cNvSpPr>
          <p:nvPr>
            <p:ph type="title"/>
          </p:nvPr>
        </p:nvSpPr>
        <p:spPr/>
        <p:txBody>
          <a:bodyPr/>
          <a:lstStyle/>
          <a:p>
            <a:r>
              <a:rPr lang="en-US" dirty="0"/>
              <a:t>Learning Resource</a:t>
            </a:r>
          </a:p>
        </p:txBody>
      </p:sp>
      <p:sp>
        <p:nvSpPr>
          <p:cNvPr id="3" name="Rectangle 2">
            <a:extLst>
              <a:ext uri="{FF2B5EF4-FFF2-40B4-BE49-F238E27FC236}">
                <a16:creationId xmlns:a16="http://schemas.microsoft.com/office/drawing/2014/main" id="{477E7722-CE0E-4A80-9AD0-877F72BC846E}"/>
              </a:ext>
            </a:extLst>
          </p:cNvPr>
          <p:cNvSpPr/>
          <p:nvPr/>
        </p:nvSpPr>
        <p:spPr>
          <a:xfrm>
            <a:off x="532425" y="2871618"/>
            <a:ext cx="11127149" cy="707886"/>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4472C4"/>
                </a:solidFill>
                <a:effectLst/>
                <a:uLnTx/>
                <a:uFillTx/>
                <a:latin typeface="Calibri" panose="020F0502020204030204"/>
                <a:ea typeface="+mn-ea"/>
                <a:cs typeface="+mn-cs"/>
              </a:rPr>
              <a:t>https://www.edx.org/course/data-science-essentials</a:t>
            </a:r>
          </a:p>
        </p:txBody>
      </p:sp>
    </p:spTree>
    <p:extLst>
      <p:ext uri="{BB962C8B-B14F-4D97-AF65-F5344CB8AC3E}">
        <p14:creationId xmlns:p14="http://schemas.microsoft.com/office/powerpoint/2010/main" val="370799864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Example</a:t>
            </a:r>
          </a:p>
        </p:txBody>
      </p:sp>
    </p:spTree>
    <p:extLst>
      <p:ext uri="{BB962C8B-B14F-4D97-AF65-F5344CB8AC3E}">
        <p14:creationId xmlns:p14="http://schemas.microsoft.com/office/powerpoint/2010/main" val="300091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2570201"/>
            <a:ext cx="4158362" cy="553998"/>
          </a:xfrm>
        </p:spPr>
        <p:txBody>
          <a:bodyPr/>
          <a:lstStyle/>
          <a:p>
            <a:r>
              <a:rPr lang="en-US" dirty="0"/>
              <a:t>Deep Learning</a:t>
            </a:r>
          </a:p>
        </p:txBody>
      </p:sp>
      <p:sp>
        <p:nvSpPr>
          <p:cNvPr id="7" name="Picture Placeholder 6" descr="This photo is a 'placeholder' only. Drag or drop your photo here, or click and tap the center to insert a photo. Make sure to update this alt text for your inserted photo. ">
            <a:extLst>
              <a:ext uri="{FF2B5EF4-FFF2-40B4-BE49-F238E27FC236}">
                <a16:creationId xmlns:a16="http://schemas.microsoft.com/office/drawing/2014/main" id="{6A5A913E-988B-4199-AACC-C32CD4367801}"/>
              </a:ext>
            </a:extLst>
          </p:cNvPr>
          <p:cNvSpPr>
            <a:spLocks noGrp="1"/>
          </p:cNvSpPr>
          <p:nvPr>
            <p:ph type="pic" sz="quarter" idx="11"/>
          </p:nvPr>
        </p:nvSpPr>
        <p:spPr/>
      </p:sp>
    </p:spTree>
    <p:extLst>
      <p:ext uri="{BB962C8B-B14F-4D97-AF65-F5344CB8AC3E}">
        <p14:creationId xmlns:p14="http://schemas.microsoft.com/office/powerpoint/2010/main" val="845247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 up of a person&#10;&#10;Description automatically generated">
            <a:extLst>
              <a:ext uri="{FF2B5EF4-FFF2-40B4-BE49-F238E27FC236}">
                <a16:creationId xmlns:a16="http://schemas.microsoft.com/office/drawing/2014/main" id="{8C8B97B1-D162-428E-99AA-9FE13FC04242}"/>
              </a:ext>
            </a:extLst>
          </p:cNvPr>
          <p:cNvPicPr>
            <a:picLocks noChangeAspect="1"/>
          </p:cNvPicPr>
          <p:nvPr/>
        </p:nvPicPr>
        <p:blipFill rotWithShape="1">
          <a:blip r:embed="rId3">
            <a:extLst>
              <a:ext uri="{28A0092B-C50C-407E-A947-70E740481C1C}">
                <a14:useLocalDpi xmlns:a14="http://schemas.microsoft.com/office/drawing/2010/main" val="0"/>
              </a:ext>
            </a:extLst>
          </a:blip>
          <a:srcRect r="-3" b="12619"/>
          <a:stretch/>
        </p:blipFill>
        <p:spPr>
          <a:xfrm>
            <a:off x="5913124" y="10"/>
            <a:ext cx="6278877" cy="6857990"/>
          </a:xfrm>
          <a:custGeom>
            <a:avLst/>
            <a:gdLst>
              <a:gd name="connsiteX0" fmla="*/ 45571 w 6278877"/>
              <a:gd name="connsiteY0" fmla="*/ 0 h 6858000"/>
              <a:gd name="connsiteX1" fmla="*/ 6278877 w 6278877"/>
              <a:gd name="connsiteY1" fmla="*/ 0 h 6858000"/>
              <a:gd name="connsiteX2" fmla="*/ 6278877 w 6278877"/>
              <a:gd name="connsiteY2" fmla="*/ 6858000 h 6858000"/>
              <a:gd name="connsiteX3" fmla="*/ 3292307 w 6278877"/>
              <a:gd name="connsiteY3" fmla="*/ 6858000 h 6858000"/>
              <a:gd name="connsiteX4" fmla="*/ 3181525 w 6278877"/>
              <a:gd name="connsiteY4" fmla="*/ 6786980 h 6858000"/>
              <a:gd name="connsiteX5" fmla="*/ 0 w 6278877"/>
              <a:gd name="connsiteY5" fmla="*/ 803252 h 6858000"/>
              <a:gd name="connsiteX6" fmla="*/ 37255 w 6278877"/>
              <a:gd name="connsiteY6" fmla="*/ 65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7" h="6858000">
                <a:moveTo>
                  <a:pt x="45571" y="0"/>
                </a:moveTo>
                <a:lnTo>
                  <a:pt x="6278877" y="0"/>
                </a:lnTo>
                <a:lnTo>
                  <a:pt x="6278877" y="6858000"/>
                </a:lnTo>
                <a:lnTo>
                  <a:pt x="3292307" y="6858000"/>
                </a:lnTo>
                <a:lnTo>
                  <a:pt x="3181525" y="6786980"/>
                </a:lnTo>
                <a:cubicBezTo>
                  <a:pt x="1262020" y="5490189"/>
                  <a:pt x="0" y="3294101"/>
                  <a:pt x="0" y="803252"/>
                </a:cubicBezTo>
                <a:cubicBezTo>
                  <a:pt x="0" y="554167"/>
                  <a:pt x="12619" y="308030"/>
                  <a:pt x="37255" y="65445"/>
                </a:cubicBezTo>
                <a:close/>
              </a:path>
            </a:pathLst>
          </a:custGeom>
        </p:spPr>
      </p:pic>
      <p:sp>
        <p:nvSpPr>
          <p:cNvPr id="10" name="Text Placeholder 4">
            <a:extLst>
              <a:ext uri="{FF2B5EF4-FFF2-40B4-BE49-F238E27FC236}">
                <a16:creationId xmlns:a16="http://schemas.microsoft.com/office/drawing/2014/main" id="{1182E14A-5199-4DA1-9744-DF3AF1AD64E1}"/>
              </a:ext>
            </a:extLst>
          </p:cNvPr>
          <p:cNvSpPr>
            <a:spLocks noGrp="1"/>
          </p:cNvSpPr>
          <p:nvPr>
            <p:ph type="body" sz="quarter" idx="12"/>
          </p:nvPr>
        </p:nvSpPr>
        <p:spPr>
          <a:xfrm>
            <a:off x="469747" y="1301489"/>
            <a:ext cx="5626253" cy="2462213"/>
          </a:xfrm>
        </p:spPr>
        <p:txBody>
          <a:bodyPr/>
          <a:lstStyle/>
          <a:p>
            <a:r>
              <a:rPr lang="en-US" sz="4000" dirty="0"/>
              <a:t>Buck Woody </a:t>
            </a:r>
          </a:p>
          <a:p>
            <a:r>
              <a:rPr lang="en-US" sz="4000" dirty="0">
                <a:solidFill>
                  <a:schemeClr val="accent3">
                    <a:lumMod val="75000"/>
                  </a:schemeClr>
                </a:solidFill>
              </a:rPr>
              <a:t>Applied Data Scientist, Microsoft</a:t>
            </a:r>
          </a:p>
        </p:txBody>
      </p:sp>
      <p:sp>
        <p:nvSpPr>
          <p:cNvPr id="4" name="TextBox 3">
            <a:extLst>
              <a:ext uri="{FF2B5EF4-FFF2-40B4-BE49-F238E27FC236}">
                <a16:creationId xmlns:a16="http://schemas.microsoft.com/office/drawing/2014/main" id="{2FEF9182-0DC5-4505-B789-D221AF6BC59B}"/>
              </a:ext>
            </a:extLst>
          </p:cNvPr>
          <p:cNvSpPr txBox="1"/>
          <p:nvPr/>
        </p:nvSpPr>
        <p:spPr>
          <a:xfrm>
            <a:off x="306365" y="5075030"/>
            <a:ext cx="6383193"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70AD47">
                    <a:lumMod val="50000"/>
                  </a:srgbClr>
                </a:solidFill>
                <a:effectLst/>
                <a:uLnTx/>
                <a:uFillTx/>
                <a:latin typeface="Calibri" panose="020F0502020204030204"/>
                <a:ea typeface="+mn-ea"/>
                <a:cs typeface="+mn-cs"/>
              </a:rPr>
              <a:t>All materials for this session are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70AD47">
                    <a:lumMod val="50000"/>
                  </a:srgbClr>
                </a:solidFill>
                <a:effectLst/>
                <a:uLnTx/>
                <a:uFillTx/>
                <a:latin typeface="Calibri" panose="020F0502020204030204"/>
                <a:ea typeface="+mn-ea"/>
                <a:cs typeface="+mn-cs"/>
              </a:rPr>
              <a:t>http://aka.ms/bw-presentations</a:t>
            </a:r>
          </a:p>
        </p:txBody>
      </p:sp>
    </p:spTree>
    <p:extLst>
      <p:ext uri="{BB962C8B-B14F-4D97-AF65-F5344CB8AC3E}">
        <p14:creationId xmlns:p14="http://schemas.microsoft.com/office/powerpoint/2010/main" val="2637408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066" y="171443"/>
            <a:ext cx="7994263" cy="861774"/>
          </a:xfrm>
        </p:spPr>
        <p:txBody>
          <a:bodyPr>
            <a:normAutofit fontScale="90000"/>
          </a:bodyPr>
          <a:lstStyle/>
          <a:p>
            <a:r>
              <a:rPr lang="en-US" dirty="0"/>
              <a:t>Understanding Deep Learning </a:t>
            </a:r>
            <a:br>
              <a:rPr lang="en-US" dirty="0"/>
            </a:br>
            <a:r>
              <a:rPr lang="en-US" sz="2000" spc="0" dirty="0"/>
              <a:t>Learning through layers</a:t>
            </a:r>
            <a:endParaRPr lang="en-US" sz="2000" dirty="0"/>
          </a:p>
        </p:txBody>
      </p:sp>
      <p:pic>
        <p:nvPicPr>
          <p:cNvPr id="1026" name="Picture 2" descr="See the source image">
            <a:extLst>
              <a:ext uri="{FF2B5EF4-FFF2-40B4-BE49-F238E27FC236}">
                <a16:creationId xmlns:a16="http://schemas.microsoft.com/office/drawing/2014/main" id="{1818D0ED-8B66-404E-BD80-9BD786EB05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200" y="4751229"/>
            <a:ext cx="3829050" cy="1844725"/>
          </a:xfrm>
          <a:prstGeom prst="rect">
            <a:avLst/>
          </a:prstGeom>
          <a:extLst>
            <a:ext uri="{909E8E84-426E-40DD-AFC4-6F175D3DCCD1}">
              <a14:hiddenFill xmlns:a14="http://schemas.microsoft.com/office/drawing/2010/main">
                <a:solidFill>
                  <a:srgbClr val="FFFFFF"/>
                </a:solidFill>
              </a14:hiddenFill>
            </a:ext>
          </a:extLst>
        </p:spPr>
        <p:style>
          <a:lnRef idx="0">
            <a:schemeClr val="dk1"/>
          </a:lnRef>
          <a:fillRef idx="3">
            <a:schemeClr val="dk1"/>
          </a:fillRef>
          <a:effectRef idx="3">
            <a:schemeClr val="dk1"/>
          </a:effectRef>
          <a:fontRef idx="minor">
            <a:schemeClr val="lt1"/>
          </a:fontRef>
        </p:style>
      </p:pic>
      <p:pic>
        <p:nvPicPr>
          <p:cNvPr id="1028" name="Picture 4" descr="See the source image">
            <a:extLst>
              <a:ext uri="{FF2B5EF4-FFF2-40B4-BE49-F238E27FC236}">
                <a16:creationId xmlns:a16="http://schemas.microsoft.com/office/drawing/2014/main" id="{314D0397-592B-0A48-8945-39428659CE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3004" y="1387523"/>
            <a:ext cx="6340699" cy="520843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ee the source image">
            <a:extLst>
              <a:ext uri="{FF2B5EF4-FFF2-40B4-BE49-F238E27FC236}">
                <a16:creationId xmlns:a16="http://schemas.microsoft.com/office/drawing/2014/main" id="{47AC7DE5-C2CC-A14E-A1CC-7548F7F589D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5217" y="1666311"/>
            <a:ext cx="4944046" cy="1946992"/>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9AF4A526-6955-F54F-B97B-1FA2D7B24CFA}"/>
              </a:ext>
            </a:extLst>
          </p:cNvPr>
          <p:cNvCxnSpPr>
            <a:cxnSpLocks/>
          </p:cNvCxnSpPr>
          <p:nvPr/>
        </p:nvCxnSpPr>
        <p:spPr>
          <a:xfrm>
            <a:off x="1843088" y="3613303"/>
            <a:ext cx="0" cy="1007904"/>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1032" name="Picture 8" descr="See the source image">
            <a:extLst>
              <a:ext uri="{FF2B5EF4-FFF2-40B4-BE49-F238E27FC236}">
                <a16:creationId xmlns:a16="http://schemas.microsoft.com/office/drawing/2014/main" id="{A12ED792-8CA6-A64F-BA27-E7B2962B16A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22566" y="202828"/>
            <a:ext cx="905165" cy="776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3327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animEffect transition="in" filter="dissolve">
                                      <p:cBhvr>
                                        <p:cTn id="7" dur="500"/>
                                        <p:tgtEl>
                                          <p:spTgt spid="103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up)">
                                      <p:cBhvr>
                                        <p:cTn id="12" dur="500"/>
                                        <p:tgtEl>
                                          <p:spTgt spid="9"/>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1026"/>
                                        </p:tgtEl>
                                        <p:attrNameLst>
                                          <p:attrName>style.visibility</p:attrName>
                                        </p:attrNameLst>
                                      </p:cBhvr>
                                      <p:to>
                                        <p:strVal val="visible"/>
                                      </p:to>
                                    </p:set>
                                    <p:animEffect transition="in" filter="dissolve">
                                      <p:cBhvr>
                                        <p:cTn id="16" dur="500"/>
                                        <p:tgtEl>
                                          <p:spTgt spid="1026"/>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028"/>
                                        </p:tgtEl>
                                        <p:attrNameLst>
                                          <p:attrName>style.visibility</p:attrName>
                                        </p:attrNameLst>
                                      </p:cBhvr>
                                      <p:to>
                                        <p:strVal val="visible"/>
                                      </p:to>
                                    </p:set>
                                    <p:animEffect transition="in" filter="dissolve">
                                      <p:cBhvr>
                                        <p:cTn id="21"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4114A5-A84B-4DF6-99A4-CD06042D65DE}"/>
              </a:ext>
            </a:extLst>
          </p:cNvPr>
          <p:cNvPicPr>
            <a:picLocks noChangeAspect="1"/>
          </p:cNvPicPr>
          <p:nvPr/>
        </p:nvPicPr>
        <p:blipFill>
          <a:blip r:embed="rId3"/>
          <a:stretch>
            <a:fillRect/>
          </a:stretch>
        </p:blipFill>
        <p:spPr>
          <a:xfrm>
            <a:off x="293159" y="1189985"/>
            <a:ext cx="2623081" cy="3022665"/>
          </a:xfrm>
          <a:prstGeom prst="rect">
            <a:avLst/>
          </a:prstGeom>
          <a:ln>
            <a:noFill/>
          </a:ln>
          <a:effectLst>
            <a:outerShdw blurRad="292100" dist="139700" dir="2700000" algn="tl" rotWithShape="0">
              <a:srgbClr val="333333">
                <a:alpha val="65000"/>
              </a:srgbClr>
            </a:outerShdw>
          </a:effectLst>
        </p:spPr>
      </p:pic>
      <p:sp>
        <p:nvSpPr>
          <p:cNvPr id="17" name="Title 16"/>
          <p:cNvSpPr>
            <a:spLocks noGrp="1"/>
          </p:cNvSpPr>
          <p:nvPr>
            <p:ph type="title"/>
          </p:nvPr>
        </p:nvSpPr>
        <p:spPr>
          <a:xfrm>
            <a:off x="586740" y="5932514"/>
            <a:ext cx="11018520" cy="553998"/>
          </a:xfrm>
        </p:spPr>
        <p:txBody>
          <a:bodyPr>
            <a:normAutofit fontScale="90000"/>
          </a:bodyPr>
          <a:lstStyle/>
          <a:p>
            <a:pPr algn="ctr"/>
            <a:r>
              <a:rPr lang="en-US" dirty="0"/>
              <a:t>Complex Predictions and Classifications</a:t>
            </a:r>
          </a:p>
        </p:txBody>
      </p:sp>
      <p:pic>
        <p:nvPicPr>
          <p:cNvPr id="3" name="Picture 2">
            <a:extLst>
              <a:ext uri="{FF2B5EF4-FFF2-40B4-BE49-F238E27FC236}">
                <a16:creationId xmlns:a16="http://schemas.microsoft.com/office/drawing/2014/main" id="{ED89859C-B37E-4319-9684-5B8626E51ADB}"/>
              </a:ext>
            </a:extLst>
          </p:cNvPr>
          <p:cNvPicPr>
            <a:picLocks noChangeAspect="1"/>
          </p:cNvPicPr>
          <p:nvPr/>
        </p:nvPicPr>
        <p:blipFill>
          <a:blip r:embed="rId4"/>
          <a:stretch>
            <a:fillRect/>
          </a:stretch>
        </p:blipFill>
        <p:spPr>
          <a:xfrm>
            <a:off x="3188691" y="1189985"/>
            <a:ext cx="4076357" cy="3022665"/>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6679D663-BC80-4283-A59F-06560C50352B}"/>
              </a:ext>
            </a:extLst>
          </p:cNvPr>
          <p:cNvPicPr>
            <a:picLocks noChangeAspect="1"/>
          </p:cNvPicPr>
          <p:nvPr/>
        </p:nvPicPr>
        <p:blipFill>
          <a:blip r:embed="rId5"/>
          <a:stretch>
            <a:fillRect/>
          </a:stretch>
        </p:blipFill>
        <p:spPr>
          <a:xfrm>
            <a:off x="7508627" y="1189985"/>
            <a:ext cx="4414396" cy="3022665"/>
          </a:xfrm>
          <a:prstGeom prst="rect">
            <a:avLst/>
          </a:prstGeom>
          <a:ln>
            <a:noFill/>
          </a:ln>
          <a:effectLst>
            <a:outerShdw blurRad="292100" dist="139700" dir="2700000" algn="tl" rotWithShape="0">
              <a:srgbClr val="333333">
                <a:alpha val="65000"/>
              </a:srgbClr>
            </a:outerShdw>
          </a:effectLst>
        </p:spPr>
      </p:pic>
      <p:cxnSp>
        <p:nvCxnSpPr>
          <p:cNvPr id="8" name="Straight Connector 7">
            <a:extLst>
              <a:ext uri="{FF2B5EF4-FFF2-40B4-BE49-F238E27FC236}">
                <a16:creationId xmlns:a16="http://schemas.microsoft.com/office/drawing/2014/main" id="{785786B9-7044-4D68-9137-517B95CA6BD8}"/>
              </a:ext>
            </a:extLst>
          </p:cNvPr>
          <p:cNvCxnSpPr/>
          <p:nvPr/>
        </p:nvCxnSpPr>
        <p:spPr>
          <a:xfrm>
            <a:off x="1380683" y="5371343"/>
            <a:ext cx="899260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4539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8B219-FD80-4535-B527-DB307F4CC7FA}"/>
              </a:ext>
            </a:extLst>
          </p:cNvPr>
          <p:cNvSpPr>
            <a:spLocks noGrp="1"/>
          </p:cNvSpPr>
          <p:nvPr>
            <p:ph type="title"/>
          </p:nvPr>
        </p:nvSpPr>
        <p:spPr/>
        <p:txBody>
          <a:bodyPr/>
          <a:lstStyle/>
          <a:p>
            <a:r>
              <a:rPr lang="en-US" dirty="0"/>
              <a:t>Learning Resource</a:t>
            </a:r>
          </a:p>
        </p:txBody>
      </p:sp>
      <p:sp>
        <p:nvSpPr>
          <p:cNvPr id="3" name="Rectangle 2">
            <a:extLst>
              <a:ext uri="{FF2B5EF4-FFF2-40B4-BE49-F238E27FC236}">
                <a16:creationId xmlns:a16="http://schemas.microsoft.com/office/drawing/2014/main" id="{477E7722-CE0E-4A80-9AD0-877F72BC846E}"/>
              </a:ext>
            </a:extLst>
          </p:cNvPr>
          <p:cNvSpPr/>
          <p:nvPr/>
        </p:nvSpPr>
        <p:spPr>
          <a:xfrm>
            <a:off x="885118" y="2926283"/>
            <a:ext cx="10421764" cy="707886"/>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4472C4"/>
                </a:solidFill>
                <a:effectLst/>
                <a:uLnTx/>
                <a:uFillTx/>
                <a:latin typeface="Calibri" panose="020F0502020204030204"/>
                <a:ea typeface="+mn-ea"/>
                <a:cs typeface="+mn-cs"/>
              </a:rPr>
              <a:t>https://www.youtube.com/watch?v=r0Ogt-q956I</a:t>
            </a:r>
          </a:p>
        </p:txBody>
      </p:sp>
    </p:spTree>
    <p:extLst>
      <p:ext uri="{BB962C8B-B14F-4D97-AF65-F5344CB8AC3E}">
        <p14:creationId xmlns:p14="http://schemas.microsoft.com/office/powerpoint/2010/main" val="398454702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Example</a:t>
            </a:r>
          </a:p>
        </p:txBody>
      </p:sp>
    </p:spTree>
    <p:extLst>
      <p:ext uri="{BB962C8B-B14F-4D97-AF65-F5344CB8AC3E}">
        <p14:creationId xmlns:p14="http://schemas.microsoft.com/office/powerpoint/2010/main" val="3320945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2016203"/>
            <a:ext cx="4158362" cy="1107996"/>
          </a:xfrm>
        </p:spPr>
        <p:txBody>
          <a:bodyPr/>
          <a:lstStyle/>
          <a:p>
            <a:r>
              <a:rPr lang="en-US" dirty="0"/>
              <a:t>Platforms and Processing</a:t>
            </a:r>
          </a:p>
        </p:txBody>
      </p:sp>
      <p:sp>
        <p:nvSpPr>
          <p:cNvPr id="7" name="Picture Placeholder 6" descr="This photo is a 'placeholder' only. Drag or drop your photo here, or click and tap the center to insert a photo. Make sure to update this alt text for your inserted photo. ">
            <a:extLst>
              <a:ext uri="{FF2B5EF4-FFF2-40B4-BE49-F238E27FC236}">
                <a16:creationId xmlns:a16="http://schemas.microsoft.com/office/drawing/2014/main" id="{6A5A913E-988B-4199-AACC-C32CD4367801}"/>
              </a:ext>
            </a:extLst>
          </p:cNvPr>
          <p:cNvSpPr>
            <a:spLocks noGrp="1"/>
          </p:cNvSpPr>
          <p:nvPr>
            <p:ph type="pic" sz="quarter" idx="11"/>
          </p:nvPr>
        </p:nvSpPr>
        <p:spPr/>
      </p:sp>
    </p:spTree>
    <p:extLst>
      <p:ext uri="{BB962C8B-B14F-4D97-AF65-F5344CB8AC3E}">
        <p14:creationId xmlns:p14="http://schemas.microsoft.com/office/powerpoint/2010/main" val="4241737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70857983-E263-43E6-B8B2-FFD998C44065}"/>
              </a:ext>
            </a:extLst>
          </p:cNvPr>
          <p:cNvSpPr txBox="1">
            <a:spLocks/>
          </p:cNvSpPr>
          <p:nvPr/>
        </p:nvSpPr>
        <p:spPr>
          <a:xfrm>
            <a:off x="224106" y="174124"/>
            <a:ext cx="11749569" cy="1267251"/>
          </a:xfrm>
          <a:prstGeom prst="rect">
            <a:avLst/>
          </a:prstGeom>
        </p:spPr>
        <p:txBody>
          <a:bodyPr vert="horz" wrap="square" lIns="0" tIns="0" rIns="0" bIns="0" rtlCol="0" anchor="t">
            <a:spAutoFit/>
          </a:bodyPr>
          <a:lstStyle>
            <a:defPPr>
              <a:defRPr lang="en-US"/>
            </a:defPPr>
            <a:lvl1pPr algn="ctr" defTabSz="951304">
              <a:lnSpc>
                <a:spcPct val="100000"/>
              </a:lnSpc>
              <a:spcBef>
                <a:spcPct val="0"/>
              </a:spcBef>
              <a:buNone/>
              <a:defRPr sz="5400" b="0" cap="none" spc="-51" baseline="0">
                <a:ln w="3175">
                  <a:noFill/>
                </a:ln>
                <a:effectLst/>
                <a:cs typeface="Segoe UI" pitchFamily="34" charset="0"/>
              </a:defRPr>
            </a:lvl1pPr>
          </a:lstStyle>
          <a:p>
            <a:pPr marL="0" marR="0" lvl="0" indent="0" algn="ctr" defTabSz="951304" rtl="0" eaLnBrk="1" fontAlgn="auto" latinLnBrk="0" hangingPunct="1">
              <a:lnSpc>
                <a:spcPct val="100000"/>
              </a:lnSpc>
              <a:spcBef>
                <a:spcPct val="0"/>
              </a:spcBef>
              <a:spcAft>
                <a:spcPts val="0"/>
              </a:spcAft>
              <a:buClrTx/>
              <a:buSzTx/>
              <a:buFontTx/>
              <a:buNone/>
              <a:tabLst/>
              <a:defRPr/>
            </a:pPr>
            <a:r>
              <a:rPr kumimoji="0" lang="en-US" sz="2745" b="0" i="0" u="none" strike="noStrike" kern="1200" cap="none" spc="-51" normalizeH="0" baseline="0" noProof="0" dirty="0">
                <a:ln w="3175">
                  <a:noFill/>
                </a:ln>
                <a:solidFill>
                  <a:prstClr val="black"/>
                </a:solidFill>
                <a:effectLst/>
                <a:uLnTx/>
                <a:uFillTx/>
                <a:latin typeface="Calibri" panose="020F0502020204030204"/>
                <a:ea typeface="+mn-ea"/>
                <a:cs typeface="Segoe UI" pitchFamily="34" charset="0"/>
              </a:rPr>
              <a:t>Development Tools: Jupyter, VS Code, Azure Data Studio, Visual Studio, and 3</a:t>
            </a:r>
            <a:r>
              <a:rPr kumimoji="0" lang="en-US" sz="2745" b="0" i="0" u="none" strike="noStrike" kern="1200" cap="none" spc="-51" normalizeH="0" baseline="30000" noProof="0" dirty="0">
                <a:ln w="3175">
                  <a:noFill/>
                </a:ln>
                <a:solidFill>
                  <a:prstClr val="black"/>
                </a:solidFill>
                <a:effectLst/>
                <a:uLnTx/>
                <a:uFillTx/>
                <a:latin typeface="Calibri" panose="020F0502020204030204"/>
                <a:ea typeface="+mn-ea"/>
                <a:cs typeface="Segoe UI" pitchFamily="34" charset="0"/>
              </a:rPr>
              <a:t>rd</a:t>
            </a:r>
            <a:r>
              <a:rPr kumimoji="0" lang="en-US" sz="2745" b="0" i="0" u="none" strike="noStrike" kern="1200" cap="none" spc="-51" normalizeH="0" baseline="0" noProof="0" dirty="0">
                <a:ln w="3175">
                  <a:noFill/>
                </a:ln>
                <a:solidFill>
                  <a:prstClr val="black"/>
                </a:solidFill>
                <a:effectLst/>
                <a:uLnTx/>
                <a:uFillTx/>
                <a:latin typeface="Calibri" panose="020F0502020204030204"/>
                <a:ea typeface="+mn-ea"/>
                <a:cs typeface="Segoe UI" pitchFamily="34" charset="0"/>
              </a:rPr>
              <a:t> Party, </a:t>
            </a:r>
          </a:p>
          <a:p>
            <a:pPr marL="0" marR="0" lvl="0" indent="0" algn="ctr" defTabSz="951304" rtl="0" eaLnBrk="1" fontAlgn="auto" latinLnBrk="0" hangingPunct="1">
              <a:lnSpc>
                <a:spcPct val="100000"/>
              </a:lnSpc>
              <a:spcBef>
                <a:spcPct val="0"/>
              </a:spcBef>
              <a:spcAft>
                <a:spcPts val="0"/>
              </a:spcAft>
              <a:buClrTx/>
              <a:buSzTx/>
              <a:buFontTx/>
              <a:buNone/>
              <a:tabLst/>
              <a:defRPr/>
            </a:pPr>
            <a:r>
              <a:rPr kumimoji="0" lang="en-US" sz="2745" b="0" i="0" u="none" strike="noStrike" kern="1200" cap="none" spc="-51" normalizeH="0" baseline="0" noProof="0" dirty="0">
                <a:ln w="3175">
                  <a:noFill/>
                </a:ln>
                <a:solidFill>
                  <a:prstClr val="black"/>
                </a:solidFill>
                <a:effectLst/>
                <a:uLnTx/>
                <a:uFillTx/>
                <a:latin typeface="Calibri" panose="020F0502020204030204"/>
                <a:ea typeface="+mn-ea"/>
                <a:cs typeface="Segoe UI" pitchFamily="34" charset="0"/>
              </a:rPr>
              <a:t>SDK’s and R/Python Packages</a:t>
            </a:r>
          </a:p>
          <a:p>
            <a:pPr marL="0" marR="0" lvl="0" indent="0" algn="ctr" defTabSz="951304" rtl="0" eaLnBrk="1" fontAlgn="auto" latinLnBrk="0" hangingPunct="1">
              <a:lnSpc>
                <a:spcPct val="100000"/>
              </a:lnSpc>
              <a:spcBef>
                <a:spcPct val="0"/>
              </a:spcBef>
              <a:spcAft>
                <a:spcPts val="0"/>
              </a:spcAft>
              <a:buClrTx/>
              <a:buSzTx/>
              <a:buFontTx/>
              <a:buNone/>
              <a:tabLst/>
              <a:defRPr/>
            </a:pPr>
            <a:r>
              <a:rPr kumimoji="0" lang="en-US" sz="2745" b="0" i="0" u="none" strike="noStrike" kern="1200" cap="none" spc="-51" normalizeH="0" baseline="0" noProof="0" dirty="0">
                <a:ln w="3175">
                  <a:noFill/>
                </a:ln>
                <a:solidFill>
                  <a:srgbClr val="A5A5A5"/>
                </a:solidFill>
                <a:effectLst/>
                <a:uLnTx/>
                <a:uFillTx/>
                <a:latin typeface="Calibri" panose="020F0502020204030204"/>
                <a:ea typeface="+mn-ea"/>
                <a:cs typeface="Segoe UI" pitchFamily="34" charset="0"/>
              </a:rPr>
              <a:t>(Available on the Azure Data Science Virtual Machine)</a:t>
            </a:r>
          </a:p>
        </p:txBody>
      </p:sp>
      <p:pic>
        <p:nvPicPr>
          <p:cNvPr id="2050" name="Picture 2" descr="See the source image">
            <a:extLst>
              <a:ext uri="{FF2B5EF4-FFF2-40B4-BE49-F238E27FC236}">
                <a16:creationId xmlns:a16="http://schemas.microsoft.com/office/drawing/2014/main" id="{0FA4745E-57B5-2340-9596-E5E2644ED9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0738" y="2021066"/>
            <a:ext cx="6613687" cy="40853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53F8064-EEE3-487F-80AF-934B5D362111}"/>
              </a:ext>
            </a:extLst>
          </p:cNvPr>
          <p:cNvPicPr>
            <a:picLocks noChangeAspect="1"/>
          </p:cNvPicPr>
          <p:nvPr/>
        </p:nvPicPr>
        <p:blipFill>
          <a:blip r:embed="rId4"/>
          <a:stretch>
            <a:fillRect/>
          </a:stretch>
        </p:blipFill>
        <p:spPr>
          <a:xfrm>
            <a:off x="352873" y="1401417"/>
            <a:ext cx="5570849" cy="3568825"/>
          </a:xfrm>
          <a:prstGeom prst="rect">
            <a:avLst/>
          </a:prstGeom>
        </p:spPr>
      </p:pic>
      <p:pic>
        <p:nvPicPr>
          <p:cNvPr id="4" name="Picture 3" descr="A screenshot of a cell phone&#10;&#10;Description generated with high confidence">
            <a:extLst>
              <a:ext uri="{FF2B5EF4-FFF2-40B4-BE49-F238E27FC236}">
                <a16:creationId xmlns:a16="http://schemas.microsoft.com/office/drawing/2014/main" id="{43676540-10C5-5447-86F6-72E44B8D12D9}"/>
              </a:ext>
            </a:extLst>
          </p:cNvPr>
          <p:cNvPicPr>
            <a:picLocks noChangeAspect="1"/>
          </p:cNvPicPr>
          <p:nvPr/>
        </p:nvPicPr>
        <p:blipFill>
          <a:blip r:embed="rId5"/>
          <a:stretch>
            <a:fillRect/>
          </a:stretch>
        </p:blipFill>
        <p:spPr>
          <a:xfrm>
            <a:off x="6448665" y="1582514"/>
            <a:ext cx="5474978" cy="3692972"/>
          </a:xfrm>
          <a:prstGeom prst="rect">
            <a:avLst/>
          </a:prstGeom>
        </p:spPr>
      </p:pic>
      <p:sp>
        <p:nvSpPr>
          <p:cNvPr id="7" name="Rectangle 6">
            <a:extLst>
              <a:ext uri="{FF2B5EF4-FFF2-40B4-BE49-F238E27FC236}">
                <a16:creationId xmlns:a16="http://schemas.microsoft.com/office/drawing/2014/main" id="{62CFD2E9-D2D4-434D-9FF8-36BDC8D87FE7}"/>
              </a:ext>
            </a:extLst>
          </p:cNvPr>
          <p:cNvSpPr/>
          <p:nvPr/>
        </p:nvSpPr>
        <p:spPr>
          <a:xfrm>
            <a:off x="3405367" y="6194406"/>
            <a:ext cx="5141600"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51" normalizeH="0" baseline="0" noProof="0" dirty="0">
                <a:ln w="3175">
                  <a:noFill/>
                </a:ln>
                <a:solidFill>
                  <a:prstClr val="black"/>
                </a:solidFill>
                <a:effectLst/>
                <a:uLnTx/>
                <a:uFillTx/>
                <a:latin typeface="Calibri" panose="020F0502020204030204"/>
                <a:ea typeface="+mn-ea"/>
                <a:cs typeface="Segoe UI" pitchFamily="34" charset="0"/>
              </a:rPr>
              <a:t>http://</a:t>
            </a:r>
            <a:r>
              <a:rPr kumimoji="0" lang="en-US" sz="3200" b="0" i="0" u="none" strike="noStrike" kern="1200" cap="none" spc="-51" normalizeH="0" baseline="0" noProof="0" dirty="0" err="1">
                <a:ln w="3175">
                  <a:noFill/>
                </a:ln>
                <a:solidFill>
                  <a:prstClr val="black"/>
                </a:solidFill>
                <a:effectLst/>
                <a:uLnTx/>
                <a:uFillTx/>
                <a:latin typeface="Calibri" panose="020F0502020204030204"/>
                <a:ea typeface="+mn-ea"/>
                <a:cs typeface="Segoe UI" pitchFamily="34" charset="0"/>
              </a:rPr>
              <a:t>LearnAI-DataScienceVM</a:t>
            </a:r>
            <a:endParaRPr kumimoji="0" lang="en-US" sz="3200" b="0" i="0" u="none" strike="noStrike" kern="1200" cap="none" spc="-51" normalizeH="0" baseline="0" noProof="0" dirty="0">
              <a:ln w="3175">
                <a:noFill/>
              </a:ln>
              <a:solidFill>
                <a:prstClr val="black"/>
              </a:solidFill>
              <a:effectLst/>
              <a:uLnTx/>
              <a:uFillTx/>
              <a:latin typeface="Calibri" panose="020F0502020204030204"/>
              <a:ea typeface="+mn-ea"/>
              <a:cs typeface="Segoe UI" pitchFamily="34" charset="0"/>
            </a:endParaRPr>
          </a:p>
        </p:txBody>
      </p:sp>
    </p:spTree>
    <p:extLst>
      <p:ext uri="{BB962C8B-B14F-4D97-AF65-F5344CB8AC3E}">
        <p14:creationId xmlns:p14="http://schemas.microsoft.com/office/powerpoint/2010/main" val="400727882"/>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itle 2"/>
          <p:cNvSpPr>
            <a:spLocks noGrp="1"/>
          </p:cNvSpPr>
          <p:nvPr>
            <p:ph type="title"/>
          </p:nvPr>
        </p:nvSpPr>
        <p:spPr>
          <a:xfrm>
            <a:off x="626011" y="231523"/>
            <a:ext cx="11018520" cy="651653"/>
          </a:xfrm>
        </p:spPr>
        <p:txBody>
          <a:bodyPr vert="horz" wrap="square" lIns="0" tIns="0" rIns="0" bIns="0" rtlCol="0" anchor="t">
            <a:spAutoFit/>
          </a:bodyPr>
          <a:lstStyle/>
          <a:p>
            <a:r>
              <a:rPr lang="en-US" sz="4705" dirty="0">
                <a:latin typeface="+mn-lt"/>
              </a:rPr>
              <a:t>Platforms - ML/AI/DL on Azure</a:t>
            </a:r>
          </a:p>
        </p:txBody>
      </p:sp>
      <p:sp>
        <p:nvSpPr>
          <p:cNvPr id="103" name="Rectangle 102">
            <a:extLst>
              <a:ext uri="{FF2B5EF4-FFF2-40B4-BE49-F238E27FC236}">
                <a16:creationId xmlns:a16="http://schemas.microsoft.com/office/drawing/2014/main" id="{89DACD66-9ABE-4D02-A164-A71D29E9DD5D}"/>
              </a:ext>
            </a:extLst>
          </p:cNvPr>
          <p:cNvSpPr/>
          <p:nvPr/>
        </p:nvSpPr>
        <p:spPr bwMode="auto">
          <a:xfrm>
            <a:off x="587522" y="1282285"/>
            <a:ext cx="6422311" cy="1124491"/>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2060"/>
                </a:solidFill>
                <a:effectLst/>
                <a:uLnTx/>
                <a:uFillTx/>
                <a:latin typeface="Segoe UI Semibold"/>
                <a:ea typeface="Segoe UI" pitchFamily="34" charset="0"/>
                <a:cs typeface="Segoe UI" pitchFamily="34" charset="0"/>
              </a:rPr>
              <a:t>Sophisticated pretrained models</a:t>
            </a:r>
          </a:p>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60"/>
                </a:solidFill>
                <a:effectLst/>
                <a:uLnTx/>
                <a:uFillTx/>
                <a:latin typeface="Segoe UI"/>
                <a:ea typeface="+mn-ea"/>
                <a:cs typeface="Segoe UI" pitchFamily="34" charset="0"/>
              </a:rPr>
              <a:t>To accelerate solution development with easy to use pretrained models</a:t>
            </a:r>
          </a:p>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2060"/>
              </a:solidFill>
              <a:effectLst/>
              <a:uLnTx/>
              <a:uFillTx/>
              <a:latin typeface="Segoe UI"/>
              <a:ea typeface="Segoe UI" pitchFamily="34" charset="0"/>
              <a:cs typeface="Segoe UI" pitchFamily="34" charset="0"/>
            </a:endParaRPr>
          </a:p>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2060"/>
              </a:solidFill>
              <a:effectLst/>
              <a:uLnTx/>
              <a:uFillTx/>
              <a:latin typeface="Segoe UI"/>
              <a:ea typeface="Segoe UI" pitchFamily="34" charset="0"/>
              <a:cs typeface="Segoe UI" pitchFamily="34" charset="0"/>
            </a:endParaRPr>
          </a:p>
        </p:txBody>
      </p:sp>
      <p:sp>
        <p:nvSpPr>
          <p:cNvPr id="108" name="Rectangle 107">
            <a:extLst>
              <a:ext uri="{FF2B5EF4-FFF2-40B4-BE49-F238E27FC236}">
                <a16:creationId xmlns:a16="http://schemas.microsoft.com/office/drawing/2014/main" id="{924F5600-D8EA-4EA6-82AC-B2C9608DDA7B}"/>
              </a:ext>
            </a:extLst>
          </p:cNvPr>
          <p:cNvSpPr/>
          <p:nvPr/>
        </p:nvSpPr>
        <p:spPr bwMode="auto">
          <a:xfrm>
            <a:off x="587522" y="3889785"/>
            <a:ext cx="6422311" cy="1124491"/>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2060"/>
                </a:solidFill>
                <a:effectLst/>
                <a:uLnTx/>
                <a:uFillTx/>
                <a:latin typeface="Segoe UI Semibold"/>
                <a:ea typeface="Segoe UI" pitchFamily="34" charset="0"/>
                <a:cs typeface="Segoe UI" pitchFamily="34" charset="0"/>
              </a:rPr>
              <a:t>Productive services</a:t>
            </a:r>
          </a:p>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60"/>
                </a:solidFill>
                <a:effectLst/>
                <a:uLnTx/>
                <a:uFillTx/>
                <a:latin typeface="Segoe UI"/>
                <a:ea typeface="+mn-ea"/>
                <a:cs typeface="Segoe UI" pitchFamily="34" charset="0"/>
              </a:rPr>
              <a:t>Empower your development teams</a:t>
            </a:r>
            <a:br>
              <a:rPr kumimoji="0" lang="en-US" sz="1800" b="0" i="0" u="none" strike="noStrike" kern="1200" cap="none" spc="0" normalizeH="0" baseline="0" noProof="0" dirty="0">
                <a:ln>
                  <a:noFill/>
                </a:ln>
                <a:solidFill>
                  <a:srgbClr val="002060"/>
                </a:solidFill>
                <a:effectLst/>
                <a:uLnTx/>
                <a:uFillTx/>
                <a:latin typeface="Segoe UI"/>
                <a:ea typeface="+mn-ea"/>
                <a:cs typeface="Segoe UI" pitchFamily="34" charset="0"/>
              </a:rPr>
            </a:br>
            <a:endParaRPr kumimoji="0" lang="en-US" sz="1800" b="0" i="0" u="none" strike="noStrike" kern="1200" cap="none" spc="0" normalizeH="0" baseline="0" noProof="0" dirty="0">
              <a:ln>
                <a:noFill/>
              </a:ln>
              <a:solidFill>
                <a:srgbClr val="002060"/>
              </a:solidFill>
              <a:effectLst/>
              <a:uLnTx/>
              <a:uFillTx/>
              <a:latin typeface="Segoe UI"/>
              <a:ea typeface="+mn-ea"/>
              <a:cs typeface="Segoe UI" pitchFamily="34" charset="0"/>
            </a:endParaRPr>
          </a:p>
        </p:txBody>
      </p:sp>
      <p:sp>
        <p:nvSpPr>
          <p:cNvPr id="109" name="Rectangle 108">
            <a:extLst>
              <a:ext uri="{FF2B5EF4-FFF2-40B4-BE49-F238E27FC236}">
                <a16:creationId xmlns:a16="http://schemas.microsoft.com/office/drawing/2014/main" id="{51950791-F330-44DE-900D-41BC51CE93FC}"/>
              </a:ext>
            </a:extLst>
          </p:cNvPr>
          <p:cNvSpPr/>
          <p:nvPr/>
        </p:nvSpPr>
        <p:spPr bwMode="auto">
          <a:xfrm>
            <a:off x="587522" y="5212940"/>
            <a:ext cx="6422311" cy="112449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2060"/>
                </a:solidFill>
                <a:effectLst/>
                <a:uLnTx/>
                <a:uFillTx/>
                <a:latin typeface="Segoe UI Semibold"/>
                <a:ea typeface="Segoe UI" pitchFamily="34" charset="0"/>
                <a:cs typeface="Segoe UI" pitchFamily="34" charset="0"/>
              </a:rPr>
              <a:t>Powerful infrastructure </a:t>
            </a:r>
          </a:p>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60"/>
                </a:solidFill>
                <a:effectLst/>
                <a:uLnTx/>
                <a:uFillTx/>
                <a:latin typeface="Segoe UI"/>
                <a:ea typeface="+mn-ea"/>
                <a:cs typeface="Segoe UI" pitchFamily="34" charset="0"/>
              </a:rPr>
              <a:t>Accelerate time to value</a:t>
            </a:r>
          </a:p>
        </p:txBody>
      </p:sp>
      <p:sp>
        <p:nvSpPr>
          <p:cNvPr id="110" name="Rectangle 109">
            <a:extLst>
              <a:ext uri="{FF2B5EF4-FFF2-40B4-BE49-F238E27FC236}">
                <a16:creationId xmlns:a16="http://schemas.microsoft.com/office/drawing/2014/main" id="{51D4DFB8-7066-410C-A7C1-9D4509F3DE1F}"/>
              </a:ext>
            </a:extLst>
          </p:cNvPr>
          <p:cNvSpPr/>
          <p:nvPr/>
        </p:nvSpPr>
        <p:spPr bwMode="auto">
          <a:xfrm>
            <a:off x="7009832" y="1282285"/>
            <a:ext cx="4747596" cy="112449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dirty="0">
              <a:ln>
                <a:noFill/>
              </a:ln>
              <a:solidFill>
                <a:srgbClr val="002060"/>
              </a:solidFill>
              <a:effectLst/>
              <a:uLnTx/>
              <a:uFillTx/>
              <a:latin typeface="Segoe UI"/>
              <a:ea typeface="Segoe UI" pitchFamily="34" charset="0"/>
              <a:cs typeface="Segoe UI" pitchFamily="34" charset="0"/>
            </a:endParaRPr>
          </a:p>
        </p:txBody>
      </p:sp>
      <p:sp>
        <p:nvSpPr>
          <p:cNvPr id="112" name="Rectangle 111">
            <a:extLst>
              <a:ext uri="{FF2B5EF4-FFF2-40B4-BE49-F238E27FC236}">
                <a16:creationId xmlns:a16="http://schemas.microsoft.com/office/drawing/2014/main" id="{47145ECC-C1EB-4947-8C9B-915FA53B745F}"/>
              </a:ext>
            </a:extLst>
          </p:cNvPr>
          <p:cNvSpPr/>
          <p:nvPr/>
        </p:nvSpPr>
        <p:spPr bwMode="auto">
          <a:xfrm>
            <a:off x="7009832" y="3889785"/>
            <a:ext cx="4747597" cy="112449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dirty="0">
              <a:ln>
                <a:noFill/>
              </a:ln>
              <a:solidFill>
                <a:srgbClr val="002060"/>
              </a:solidFill>
              <a:effectLst/>
              <a:uLnTx/>
              <a:uFillTx/>
              <a:latin typeface="Segoe UI"/>
              <a:ea typeface="Segoe UI" pitchFamily="34" charset="0"/>
              <a:cs typeface="Segoe UI" pitchFamily="34" charset="0"/>
            </a:endParaRPr>
          </a:p>
        </p:txBody>
      </p:sp>
      <p:sp>
        <p:nvSpPr>
          <p:cNvPr id="113" name="Rectangle 112">
            <a:extLst>
              <a:ext uri="{FF2B5EF4-FFF2-40B4-BE49-F238E27FC236}">
                <a16:creationId xmlns:a16="http://schemas.microsoft.com/office/drawing/2014/main" id="{3077E78C-A457-48FA-A784-613193EC26CA}"/>
              </a:ext>
            </a:extLst>
          </p:cNvPr>
          <p:cNvSpPr/>
          <p:nvPr/>
        </p:nvSpPr>
        <p:spPr bwMode="auto">
          <a:xfrm>
            <a:off x="7009832" y="5212941"/>
            <a:ext cx="4747595" cy="112449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dirty="0">
              <a:ln>
                <a:noFill/>
              </a:ln>
              <a:solidFill>
                <a:srgbClr val="002060"/>
              </a:solidFill>
              <a:effectLst/>
              <a:uLnTx/>
              <a:uFillTx/>
              <a:latin typeface="Segoe UI"/>
              <a:ea typeface="Segoe UI" pitchFamily="34" charset="0"/>
              <a:cs typeface="Segoe UI" pitchFamily="34" charset="0"/>
            </a:endParaRPr>
          </a:p>
        </p:txBody>
      </p:sp>
      <p:sp>
        <p:nvSpPr>
          <p:cNvPr id="118" name="TextBox 117">
            <a:extLst>
              <a:ext uri="{FF2B5EF4-FFF2-40B4-BE49-F238E27FC236}">
                <a16:creationId xmlns:a16="http://schemas.microsoft.com/office/drawing/2014/main" id="{C0BB510E-A474-4D3E-BAAC-FB742F20EC1A}"/>
              </a:ext>
            </a:extLst>
          </p:cNvPr>
          <p:cNvSpPr txBox="1"/>
          <p:nvPr/>
        </p:nvSpPr>
        <p:spPr>
          <a:xfrm>
            <a:off x="7179372" y="1882126"/>
            <a:ext cx="684893" cy="219453"/>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Vision</a:t>
            </a:r>
          </a:p>
        </p:txBody>
      </p:sp>
      <p:sp>
        <p:nvSpPr>
          <p:cNvPr id="175" name="TextBox 174">
            <a:extLst>
              <a:ext uri="{FF2B5EF4-FFF2-40B4-BE49-F238E27FC236}">
                <a16:creationId xmlns:a16="http://schemas.microsoft.com/office/drawing/2014/main" id="{EAE57E89-6E30-4193-B9DD-50224848504C}"/>
              </a:ext>
            </a:extLst>
          </p:cNvPr>
          <p:cNvSpPr txBox="1"/>
          <p:nvPr/>
        </p:nvSpPr>
        <p:spPr>
          <a:xfrm>
            <a:off x="8418276" y="1882126"/>
            <a:ext cx="684893" cy="219453"/>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Speech</a:t>
            </a:r>
          </a:p>
        </p:txBody>
      </p:sp>
      <p:sp>
        <p:nvSpPr>
          <p:cNvPr id="176" name="TextBox 175">
            <a:extLst>
              <a:ext uri="{FF2B5EF4-FFF2-40B4-BE49-F238E27FC236}">
                <a16:creationId xmlns:a16="http://schemas.microsoft.com/office/drawing/2014/main" id="{016DE4BB-7138-449B-82AC-DB5D1D3558B5}"/>
              </a:ext>
            </a:extLst>
          </p:cNvPr>
          <p:cNvSpPr txBox="1"/>
          <p:nvPr/>
        </p:nvSpPr>
        <p:spPr>
          <a:xfrm>
            <a:off x="9634962" y="1882126"/>
            <a:ext cx="753031" cy="219453"/>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Language</a:t>
            </a:r>
          </a:p>
        </p:txBody>
      </p:sp>
      <p:sp>
        <p:nvSpPr>
          <p:cNvPr id="178" name="TextBox 177">
            <a:extLst>
              <a:ext uri="{FF2B5EF4-FFF2-40B4-BE49-F238E27FC236}">
                <a16:creationId xmlns:a16="http://schemas.microsoft.com/office/drawing/2014/main" id="{EE4FF396-5408-462F-978E-F2D4606CC4E1}"/>
              </a:ext>
            </a:extLst>
          </p:cNvPr>
          <p:cNvSpPr txBox="1"/>
          <p:nvPr/>
        </p:nvSpPr>
        <p:spPr>
          <a:xfrm>
            <a:off x="10850258" y="1882126"/>
            <a:ext cx="744510" cy="219453"/>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Search</a:t>
            </a:r>
          </a:p>
        </p:txBody>
      </p:sp>
      <p:grpSp>
        <p:nvGrpSpPr>
          <p:cNvPr id="208" name="Group 207">
            <a:extLst>
              <a:ext uri="{FF2B5EF4-FFF2-40B4-BE49-F238E27FC236}">
                <a16:creationId xmlns:a16="http://schemas.microsoft.com/office/drawing/2014/main" id="{19E15380-1225-4AF2-A727-E6F431CFE846}"/>
              </a:ext>
            </a:extLst>
          </p:cNvPr>
          <p:cNvGrpSpPr/>
          <p:nvPr/>
        </p:nvGrpSpPr>
        <p:grpSpPr>
          <a:xfrm>
            <a:off x="7605442" y="4073610"/>
            <a:ext cx="432742" cy="480921"/>
            <a:chOff x="2378131" y="1581496"/>
            <a:chExt cx="552649" cy="614178"/>
          </a:xfrm>
          <a:solidFill>
            <a:schemeClr val="bg1"/>
          </a:solidFill>
        </p:grpSpPr>
        <p:sp>
          <p:nvSpPr>
            <p:cNvPr id="209" name="Freeform: Shape 208">
              <a:extLst>
                <a:ext uri="{FF2B5EF4-FFF2-40B4-BE49-F238E27FC236}">
                  <a16:creationId xmlns:a16="http://schemas.microsoft.com/office/drawing/2014/main" id="{793B8DC6-6D82-4EA1-A0C2-EF6979FE8526}"/>
                </a:ext>
              </a:extLst>
            </p:cNvPr>
            <p:cNvSpPr/>
            <p:nvPr/>
          </p:nvSpPr>
          <p:spPr>
            <a:xfrm>
              <a:off x="2379057" y="1581496"/>
              <a:ext cx="551723" cy="311303"/>
            </a:xfrm>
            <a:custGeom>
              <a:avLst/>
              <a:gdLst>
                <a:gd name="connsiteX0" fmla="*/ 52815 w 278466"/>
                <a:gd name="connsiteY0" fmla="*/ 107833 h 157123"/>
                <a:gd name="connsiteX1" fmla="*/ 108042 w 278466"/>
                <a:gd name="connsiteY1" fmla="*/ 139569 h 157123"/>
                <a:gd name="connsiteX2" fmla="*/ 139156 w 278466"/>
                <a:gd name="connsiteY2" fmla="*/ 156526 h 157123"/>
                <a:gd name="connsiteX3" fmla="*/ 171203 w 278466"/>
                <a:gd name="connsiteY3" fmla="*/ 139413 h 157123"/>
                <a:gd name="connsiteX4" fmla="*/ 217406 w 278466"/>
                <a:gd name="connsiteY4" fmla="*/ 113278 h 157123"/>
                <a:gd name="connsiteX5" fmla="*/ 271699 w 278466"/>
                <a:gd name="connsiteY5" fmla="*/ 82009 h 157123"/>
                <a:gd name="connsiteX6" fmla="*/ 277922 w 278466"/>
                <a:gd name="connsiteY6" fmla="*/ 79519 h 157123"/>
                <a:gd name="connsiteX7" fmla="*/ 275122 w 278466"/>
                <a:gd name="connsiteY7" fmla="*/ 77186 h 157123"/>
                <a:gd name="connsiteX8" fmla="*/ 196560 w 278466"/>
                <a:gd name="connsiteY8" fmla="*/ 32382 h 157123"/>
                <a:gd name="connsiteX9" fmla="*/ 144289 w 278466"/>
                <a:gd name="connsiteY9" fmla="*/ 2825 h 157123"/>
                <a:gd name="connsiteX10" fmla="*/ 134489 w 278466"/>
                <a:gd name="connsiteY10" fmla="*/ 2669 h 157123"/>
                <a:gd name="connsiteX11" fmla="*/ 71483 w 278466"/>
                <a:gd name="connsiteY11" fmla="*/ 38605 h 157123"/>
                <a:gd name="connsiteX12" fmla="*/ 5056 w 278466"/>
                <a:gd name="connsiteY12" fmla="*/ 76097 h 157123"/>
                <a:gd name="connsiteX13" fmla="*/ 1167 w 278466"/>
                <a:gd name="connsiteY13" fmla="*/ 79364 h 157123"/>
                <a:gd name="connsiteX14" fmla="*/ 21546 w 278466"/>
                <a:gd name="connsiteY14" fmla="*/ 90098 h 157123"/>
                <a:gd name="connsiteX15" fmla="*/ 33680 w 278466"/>
                <a:gd name="connsiteY15" fmla="*/ 96787 h 157123"/>
                <a:gd name="connsiteX16" fmla="*/ 52815 w 278466"/>
                <a:gd name="connsiteY16" fmla="*/ 107833 h 15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8466" h="157123">
                  <a:moveTo>
                    <a:pt x="52815" y="107833"/>
                  </a:moveTo>
                  <a:cubicBezTo>
                    <a:pt x="70550" y="119500"/>
                    <a:pt x="89529" y="129146"/>
                    <a:pt x="108042" y="139569"/>
                  </a:cubicBezTo>
                  <a:cubicBezTo>
                    <a:pt x="118309" y="145325"/>
                    <a:pt x="128266" y="151703"/>
                    <a:pt x="139156" y="156526"/>
                  </a:cubicBezTo>
                  <a:cubicBezTo>
                    <a:pt x="150356" y="151859"/>
                    <a:pt x="160468" y="145169"/>
                    <a:pt x="171203" y="139413"/>
                  </a:cubicBezTo>
                  <a:cubicBezTo>
                    <a:pt x="186759" y="131012"/>
                    <a:pt x="202472" y="122767"/>
                    <a:pt x="217406" y="113278"/>
                  </a:cubicBezTo>
                  <a:cubicBezTo>
                    <a:pt x="235141" y="102077"/>
                    <a:pt x="253809" y="92898"/>
                    <a:pt x="271699" y="82009"/>
                  </a:cubicBezTo>
                  <a:cubicBezTo>
                    <a:pt x="273566" y="80764"/>
                    <a:pt x="275589" y="79364"/>
                    <a:pt x="277922" y="79519"/>
                  </a:cubicBezTo>
                  <a:cubicBezTo>
                    <a:pt x="277767" y="77808"/>
                    <a:pt x="276211" y="77653"/>
                    <a:pt x="275122" y="77186"/>
                  </a:cubicBezTo>
                  <a:cubicBezTo>
                    <a:pt x="249142" y="61940"/>
                    <a:pt x="222229" y="48250"/>
                    <a:pt x="196560" y="32382"/>
                  </a:cubicBezTo>
                  <a:cubicBezTo>
                    <a:pt x="179603" y="21804"/>
                    <a:pt x="161713" y="12781"/>
                    <a:pt x="144289" y="2825"/>
                  </a:cubicBezTo>
                  <a:cubicBezTo>
                    <a:pt x="140867" y="802"/>
                    <a:pt x="138067" y="491"/>
                    <a:pt x="134489" y="2669"/>
                  </a:cubicBezTo>
                  <a:cubicBezTo>
                    <a:pt x="113642" y="14803"/>
                    <a:pt x="92330" y="26004"/>
                    <a:pt x="71483" y="38605"/>
                  </a:cubicBezTo>
                  <a:cubicBezTo>
                    <a:pt x="49704" y="51828"/>
                    <a:pt x="27147" y="63652"/>
                    <a:pt x="5056" y="76097"/>
                  </a:cubicBezTo>
                  <a:cubicBezTo>
                    <a:pt x="3656" y="76875"/>
                    <a:pt x="1478" y="77030"/>
                    <a:pt x="1167" y="79364"/>
                  </a:cubicBezTo>
                  <a:cubicBezTo>
                    <a:pt x="8323" y="82320"/>
                    <a:pt x="14857" y="86209"/>
                    <a:pt x="21546" y="90098"/>
                  </a:cubicBezTo>
                  <a:cubicBezTo>
                    <a:pt x="25591" y="92432"/>
                    <a:pt x="29480" y="94765"/>
                    <a:pt x="33680" y="96787"/>
                  </a:cubicBezTo>
                  <a:cubicBezTo>
                    <a:pt x="40059" y="100210"/>
                    <a:pt x="46593" y="103788"/>
                    <a:pt x="52815" y="107833"/>
                  </a:cubicBezTo>
                  <a:close/>
                </a:path>
              </a:pathLst>
            </a:cu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l" defTabSz="457112" rtl="0" eaLnBrk="1" fontAlgn="auto" latinLnBrk="0" hangingPunct="1">
                <a:lnSpc>
                  <a:spcPct val="100000"/>
                </a:lnSpc>
                <a:spcBef>
                  <a:spcPts val="0"/>
                </a:spcBef>
                <a:spcAft>
                  <a:spcPts val="0"/>
                </a:spcAft>
                <a:buClrTx/>
                <a:buSzTx/>
                <a:buFontTx/>
                <a:buNone/>
                <a:tabLst/>
                <a:defRPr/>
              </a:pPr>
              <a:endParaRPr kumimoji="0" lang="en-IN" sz="3200" b="0" i="0" u="none" strike="noStrike" kern="0" cap="none" spc="0" normalizeH="0" baseline="0" noProof="0" dirty="0">
                <a:ln>
                  <a:noFill/>
                </a:ln>
                <a:solidFill>
                  <a:srgbClr val="002060"/>
                </a:solidFill>
                <a:effectLst/>
                <a:uLnTx/>
                <a:uFillTx/>
                <a:latin typeface="Segoe UI"/>
                <a:ea typeface="+mn-ea"/>
                <a:cs typeface="+mn-cs"/>
              </a:endParaRPr>
            </a:p>
          </p:txBody>
        </p:sp>
        <p:sp>
          <p:nvSpPr>
            <p:cNvPr id="210" name="Freeform: Shape 209">
              <a:extLst>
                <a:ext uri="{FF2B5EF4-FFF2-40B4-BE49-F238E27FC236}">
                  <a16:creationId xmlns:a16="http://schemas.microsoft.com/office/drawing/2014/main" id="{9C452CEE-D576-466E-A44E-AD039F664C31}"/>
                </a:ext>
              </a:extLst>
            </p:cNvPr>
            <p:cNvSpPr/>
            <p:nvPr/>
          </p:nvSpPr>
          <p:spPr>
            <a:xfrm>
              <a:off x="2378440" y="1887144"/>
              <a:ext cx="551723" cy="209589"/>
            </a:xfrm>
            <a:custGeom>
              <a:avLst/>
              <a:gdLst>
                <a:gd name="connsiteX0" fmla="*/ 113331 w 278466"/>
                <a:gd name="connsiteY0" fmla="*/ 91241 h 105786"/>
                <a:gd name="connsiteX1" fmla="*/ 139467 w 278466"/>
                <a:gd name="connsiteY1" fmla="*/ 105864 h 105786"/>
                <a:gd name="connsiteX2" fmla="*/ 203716 w 278466"/>
                <a:gd name="connsiteY2" fmla="*/ 69928 h 105786"/>
                <a:gd name="connsiteX3" fmla="*/ 256454 w 278466"/>
                <a:gd name="connsiteY3" fmla="*/ 40525 h 105786"/>
                <a:gd name="connsiteX4" fmla="*/ 277767 w 278466"/>
                <a:gd name="connsiteY4" fmla="*/ 27769 h 105786"/>
                <a:gd name="connsiteX5" fmla="*/ 273877 w 278466"/>
                <a:gd name="connsiteY5" fmla="*/ 24969 h 105786"/>
                <a:gd name="connsiteX6" fmla="*/ 231407 w 278466"/>
                <a:gd name="connsiteY6" fmla="*/ 1167 h 105786"/>
                <a:gd name="connsiteX7" fmla="*/ 195316 w 278466"/>
                <a:gd name="connsiteY7" fmla="*/ 20924 h 105786"/>
                <a:gd name="connsiteX8" fmla="*/ 143511 w 278466"/>
                <a:gd name="connsiteY8" fmla="*/ 50948 h 105786"/>
                <a:gd name="connsiteX9" fmla="*/ 142578 w 278466"/>
                <a:gd name="connsiteY9" fmla="*/ 51415 h 105786"/>
                <a:gd name="connsiteX10" fmla="*/ 139467 w 278466"/>
                <a:gd name="connsiteY10" fmla="*/ 52504 h 105786"/>
                <a:gd name="connsiteX11" fmla="*/ 98552 w 278466"/>
                <a:gd name="connsiteY11" fmla="*/ 29169 h 105786"/>
                <a:gd name="connsiteX12" fmla="*/ 50482 w 278466"/>
                <a:gd name="connsiteY12" fmla="*/ 2256 h 105786"/>
                <a:gd name="connsiteX13" fmla="*/ 47682 w 278466"/>
                <a:gd name="connsiteY13" fmla="*/ 1322 h 105786"/>
                <a:gd name="connsiteX14" fmla="*/ 4123 w 278466"/>
                <a:gd name="connsiteY14" fmla="*/ 25746 h 105786"/>
                <a:gd name="connsiteX15" fmla="*/ 1167 w 278466"/>
                <a:gd name="connsiteY15" fmla="*/ 28080 h 105786"/>
                <a:gd name="connsiteX16" fmla="*/ 29947 w 278466"/>
                <a:gd name="connsiteY16" fmla="*/ 45037 h 105786"/>
                <a:gd name="connsiteX17" fmla="*/ 59194 w 278466"/>
                <a:gd name="connsiteY17" fmla="*/ 61216 h 105786"/>
                <a:gd name="connsiteX18" fmla="*/ 113331 w 278466"/>
                <a:gd name="connsiteY18" fmla="*/ 91241 h 10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466" h="105786">
                  <a:moveTo>
                    <a:pt x="113331" y="91241"/>
                  </a:moveTo>
                  <a:cubicBezTo>
                    <a:pt x="122043" y="96063"/>
                    <a:pt x="130755" y="101041"/>
                    <a:pt x="139467" y="105864"/>
                  </a:cubicBezTo>
                  <a:cubicBezTo>
                    <a:pt x="160935" y="93885"/>
                    <a:pt x="182248" y="81906"/>
                    <a:pt x="203716" y="69928"/>
                  </a:cubicBezTo>
                  <a:cubicBezTo>
                    <a:pt x="221295" y="60127"/>
                    <a:pt x="238875" y="50171"/>
                    <a:pt x="256454" y="40525"/>
                  </a:cubicBezTo>
                  <a:cubicBezTo>
                    <a:pt x="263766" y="36636"/>
                    <a:pt x="270455" y="31658"/>
                    <a:pt x="277767" y="27769"/>
                  </a:cubicBezTo>
                  <a:cubicBezTo>
                    <a:pt x="276833" y="26213"/>
                    <a:pt x="275122" y="25746"/>
                    <a:pt x="273877" y="24969"/>
                  </a:cubicBezTo>
                  <a:cubicBezTo>
                    <a:pt x="259721" y="17035"/>
                    <a:pt x="245564" y="9101"/>
                    <a:pt x="231407" y="1167"/>
                  </a:cubicBezTo>
                  <a:cubicBezTo>
                    <a:pt x="218962" y="7078"/>
                    <a:pt x="207294" y="14234"/>
                    <a:pt x="195316" y="20924"/>
                  </a:cubicBezTo>
                  <a:cubicBezTo>
                    <a:pt x="177892" y="30725"/>
                    <a:pt x="160780" y="40992"/>
                    <a:pt x="143511" y="50948"/>
                  </a:cubicBezTo>
                  <a:cubicBezTo>
                    <a:pt x="143200" y="51104"/>
                    <a:pt x="142889" y="51260"/>
                    <a:pt x="142578" y="51415"/>
                  </a:cubicBezTo>
                  <a:cubicBezTo>
                    <a:pt x="141645" y="51882"/>
                    <a:pt x="140556" y="52037"/>
                    <a:pt x="139467" y="52504"/>
                  </a:cubicBezTo>
                  <a:cubicBezTo>
                    <a:pt x="125621" y="45037"/>
                    <a:pt x="111931" y="37414"/>
                    <a:pt x="98552" y="29169"/>
                  </a:cubicBezTo>
                  <a:cubicBezTo>
                    <a:pt x="82996" y="19524"/>
                    <a:pt x="66661" y="11123"/>
                    <a:pt x="50482" y="2256"/>
                  </a:cubicBezTo>
                  <a:cubicBezTo>
                    <a:pt x="49704" y="1789"/>
                    <a:pt x="48615" y="1633"/>
                    <a:pt x="47682" y="1322"/>
                  </a:cubicBezTo>
                  <a:cubicBezTo>
                    <a:pt x="33214" y="9412"/>
                    <a:pt x="18590" y="17501"/>
                    <a:pt x="4123" y="25746"/>
                  </a:cubicBezTo>
                  <a:cubicBezTo>
                    <a:pt x="3034" y="26369"/>
                    <a:pt x="1633" y="26524"/>
                    <a:pt x="1167" y="28080"/>
                  </a:cubicBezTo>
                  <a:cubicBezTo>
                    <a:pt x="10656" y="33992"/>
                    <a:pt x="20302" y="39592"/>
                    <a:pt x="29947" y="45037"/>
                  </a:cubicBezTo>
                  <a:cubicBezTo>
                    <a:pt x="39592" y="50482"/>
                    <a:pt x="49393" y="55771"/>
                    <a:pt x="59194" y="61216"/>
                  </a:cubicBezTo>
                  <a:cubicBezTo>
                    <a:pt x="77395" y="71017"/>
                    <a:pt x="95285" y="81129"/>
                    <a:pt x="113331" y="91241"/>
                  </a:cubicBezTo>
                  <a:close/>
                </a:path>
              </a:pathLst>
            </a:cu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l" defTabSz="457112" rtl="0" eaLnBrk="1" fontAlgn="auto" latinLnBrk="0" hangingPunct="1">
                <a:lnSpc>
                  <a:spcPct val="100000"/>
                </a:lnSpc>
                <a:spcBef>
                  <a:spcPts val="0"/>
                </a:spcBef>
                <a:spcAft>
                  <a:spcPts val="0"/>
                </a:spcAft>
                <a:buClrTx/>
                <a:buSzTx/>
                <a:buFontTx/>
                <a:buNone/>
                <a:tabLst/>
                <a:defRPr/>
              </a:pPr>
              <a:endParaRPr kumimoji="0" lang="en-IN" sz="3200" b="0" i="0" u="none" strike="noStrike" kern="0" cap="none" spc="0" normalizeH="0" baseline="0" noProof="0" dirty="0">
                <a:ln>
                  <a:noFill/>
                </a:ln>
                <a:solidFill>
                  <a:srgbClr val="002060"/>
                </a:solidFill>
                <a:effectLst/>
                <a:uLnTx/>
                <a:uFillTx/>
                <a:latin typeface="Segoe UI"/>
                <a:ea typeface="+mn-ea"/>
                <a:cs typeface="+mn-cs"/>
              </a:endParaRPr>
            </a:p>
          </p:txBody>
        </p:sp>
        <p:sp>
          <p:nvSpPr>
            <p:cNvPr id="211" name="Freeform: Shape 210">
              <a:extLst>
                <a:ext uri="{FF2B5EF4-FFF2-40B4-BE49-F238E27FC236}">
                  <a16:creationId xmlns:a16="http://schemas.microsoft.com/office/drawing/2014/main" id="{911600D6-A904-45E4-B504-876B7732A86C}"/>
                </a:ext>
              </a:extLst>
            </p:cNvPr>
            <p:cNvSpPr/>
            <p:nvPr/>
          </p:nvSpPr>
          <p:spPr>
            <a:xfrm>
              <a:off x="2652763" y="1939850"/>
              <a:ext cx="277403" cy="255822"/>
            </a:xfrm>
            <a:custGeom>
              <a:avLst/>
              <a:gdLst>
                <a:gd name="connsiteX0" fmla="*/ 139933 w 140011"/>
                <a:gd name="connsiteY0" fmla="*/ 26680 h 129121"/>
                <a:gd name="connsiteX1" fmla="*/ 139467 w 140011"/>
                <a:gd name="connsiteY1" fmla="*/ 1167 h 129121"/>
                <a:gd name="connsiteX2" fmla="*/ 118154 w 140011"/>
                <a:gd name="connsiteY2" fmla="*/ 13923 h 129121"/>
                <a:gd name="connsiteX3" fmla="*/ 65416 w 140011"/>
                <a:gd name="connsiteY3" fmla="*/ 43326 h 129121"/>
                <a:gd name="connsiteX4" fmla="*/ 1167 w 140011"/>
                <a:gd name="connsiteY4" fmla="*/ 79262 h 129121"/>
                <a:gd name="connsiteX5" fmla="*/ 1167 w 140011"/>
                <a:gd name="connsiteY5" fmla="*/ 129044 h 129121"/>
                <a:gd name="connsiteX6" fmla="*/ 5989 w 140011"/>
                <a:gd name="connsiteY6" fmla="*/ 127021 h 129121"/>
                <a:gd name="connsiteX7" fmla="*/ 96374 w 140011"/>
                <a:gd name="connsiteY7" fmla="*/ 75684 h 129121"/>
                <a:gd name="connsiteX8" fmla="*/ 136666 w 140011"/>
                <a:gd name="connsiteY8" fmla="*/ 53126 h 129121"/>
                <a:gd name="connsiteX9" fmla="*/ 140245 w 140011"/>
                <a:gd name="connsiteY9" fmla="*/ 47059 h 129121"/>
                <a:gd name="connsiteX10" fmla="*/ 139933 w 140011"/>
                <a:gd name="connsiteY10" fmla="*/ 26680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11" h="129121">
                  <a:moveTo>
                    <a:pt x="139933" y="26680"/>
                  </a:moveTo>
                  <a:cubicBezTo>
                    <a:pt x="139778" y="18124"/>
                    <a:pt x="140711" y="9723"/>
                    <a:pt x="139467" y="1167"/>
                  </a:cubicBezTo>
                  <a:cubicBezTo>
                    <a:pt x="132155" y="5056"/>
                    <a:pt x="125466" y="10034"/>
                    <a:pt x="118154" y="13923"/>
                  </a:cubicBezTo>
                  <a:cubicBezTo>
                    <a:pt x="100419" y="23569"/>
                    <a:pt x="82996" y="33525"/>
                    <a:pt x="65416" y="43326"/>
                  </a:cubicBezTo>
                  <a:cubicBezTo>
                    <a:pt x="43948" y="55304"/>
                    <a:pt x="22635" y="67283"/>
                    <a:pt x="1167" y="79262"/>
                  </a:cubicBezTo>
                  <a:cubicBezTo>
                    <a:pt x="1167" y="95908"/>
                    <a:pt x="1167" y="112398"/>
                    <a:pt x="1167" y="129044"/>
                  </a:cubicBezTo>
                  <a:cubicBezTo>
                    <a:pt x="3189" y="129199"/>
                    <a:pt x="4434" y="127799"/>
                    <a:pt x="5989" y="127021"/>
                  </a:cubicBezTo>
                  <a:cubicBezTo>
                    <a:pt x="36014" y="109753"/>
                    <a:pt x="66816" y="93885"/>
                    <a:pt x="96374" y="75684"/>
                  </a:cubicBezTo>
                  <a:cubicBezTo>
                    <a:pt x="109442" y="67594"/>
                    <a:pt x="123132" y="60438"/>
                    <a:pt x="136666" y="53126"/>
                  </a:cubicBezTo>
                  <a:cubicBezTo>
                    <a:pt x="139311" y="51726"/>
                    <a:pt x="140400" y="50015"/>
                    <a:pt x="140245" y="47059"/>
                  </a:cubicBezTo>
                  <a:cubicBezTo>
                    <a:pt x="139933" y="40059"/>
                    <a:pt x="140089" y="33369"/>
                    <a:pt x="139933" y="26680"/>
                  </a:cubicBezTo>
                  <a:close/>
                </a:path>
              </a:pathLst>
            </a:cu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l" defTabSz="457112" rtl="0" eaLnBrk="1" fontAlgn="auto" latinLnBrk="0" hangingPunct="1">
                <a:lnSpc>
                  <a:spcPct val="100000"/>
                </a:lnSpc>
                <a:spcBef>
                  <a:spcPts val="0"/>
                </a:spcBef>
                <a:spcAft>
                  <a:spcPts val="0"/>
                </a:spcAft>
                <a:buClrTx/>
                <a:buSzTx/>
                <a:buFontTx/>
                <a:buNone/>
                <a:tabLst/>
                <a:defRPr/>
              </a:pPr>
              <a:endParaRPr kumimoji="0" lang="en-IN" sz="3200" b="0" i="0" u="none" strike="noStrike" kern="0" cap="none" spc="0" normalizeH="0" baseline="0" noProof="0" dirty="0">
                <a:ln>
                  <a:noFill/>
                </a:ln>
                <a:solidFill>
                  <a:srgbClr val="002060"/>
                </a:solidFill>
                <a:effectLst/>
                <a:uLnTx/>
                <a:uFillTx/>
                <a:latin typeface="Segoe UI"/>
                <a:ea typeface="+mn-ea"/>
                <a:cs typeface="+mn-cs"/>
              </a:endParaRPr>
            </a:p>
          </p:txBody>
        </p:sp>
        <p:sp>
          <p:nvSpPr>
            <p:cNvPr id="212" name="Freeform: Shape 211">
              <a:extLst>
                <a:ext uri="{FF2B5EF4-FFF2-40B4-BE49-F238E27FC236}">
                  <a16:creationId xmlns:a16="http://schemas.microsoft.com/office/drawing/2014/main" id="{6C0DE9EA-80B1-4EF5-AFF2-9D574A5070AB}"/>
                </a:ext>
              </a:extLst>
            </p:cNvPr>
            <p:cNvSpPr/>
            <p:nvPr/>
          </p:nvSpPr>
          <p:spPr>
            <a:xfrm>
              <a:off x="2652149" y="1736427"/>
              <a:ext cx="277403" cy="255822"/>
            </a:xfrm>
            <a:custGeom>
              <a:avLst/>
              <a:gdLst>
                <a:gd name="connsiteX0" fmla="*/ 79417 w 140011"/>
                <a:gd name="connsiteY0" fmla="*/ 35081 h 129121"/>
                <a:gd name="connsiteX1" fmla="*/ 33214 w 140011"/>
                <a:gd name="connsiteY1" fmla="*/ 61216 h 129121"/>
                <a:gd name="connsiteX2" fmla="*/ 1167 w 140011"/>
                <a:gd name="connsiteY2" fmla="*/ 78328 h 129121"/>
                <a:gd name="connsiteX3" fmla="*/ 1167 w 140011"/>
                <a:gd name="connsiteY3" fmla="*/ 128577 h 129121"/>
                <a:gd name="connsiteX4" fmla="*/ 4278 w 140011"/>
                <a:gd name="connsiteY4" fmla="*/ 127488 h 129121"/>
                <a:gd name="connsiteX5" fmla="*/ 5212 w 140011"/>
                <a:gd name="connsiteY5" fmla="*/ 127021 h 129121"/>
                <a:gd name="connsiteX6" fmla="*/ 57016 w 140011"/>
                <a:gd name="connsiteY6" fmla="*/ 96997 h 129121"/>
                <a:gd name="connsiteX7" fmla="*/ 93107 w 140011"/>
                <a:gd name="connsiteY7" fmla="*/ 77239 h 129121"/>
                <a:gd name="connsiteX8" fmla="*/ 95752 w 140011"/>
                <a:gd name="connsiteY8" fmla="*/ 75373 h 129121"/>
                <a:gd name="connsiteX9" fmla="*/ 136355 w 140011"/>
                <a:gd name="connsiteY9" fmla="*/ 52504 h 129121"/>
                <a:gd name="connsiteX10" fmla="*/ 140089 w 140011"/>
                <a:gd name="connsiteY10" fmla="*/ 47993 h 129121"/>
                <a:gd name="connsiteX11" fmla="*/ 139778 w 140011"/>
                <a:gd name="connsiteY11" fmla="*/ 1167 h 129121"/>
                <a:gd name="connsiteX12" fmla="*/ 133555 w 140011"/>
                <a:gd name="connsiteY12" fmla="*/ 3656 h 129121"/>
                <a:gd name="connsiteX13" fmla="*/ 79417 w 140011"/>
                <a:gd name="connsiteY13" fmla="*/ 35081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011" h="129121">
                  <a:moveTo>
                    <a:pt x="79417" y="35081"/>
                  </a:moveTo>
                  <a:cubicBezTo>
                    <a:pt x="64483" y="44570"/>
                    <a:pt x="48771" y="52815"/>
                    <a:pt x="33214" y="61216"/>
                  </a:cubicBezTo>
                  <a:cubicBezTo>
                    <a:pt x="22635" y="66972"/>
                    <a:pt x="12368" y="73661"/>
                    <a:pt x="1167" y="78328"/>
                  </a:cubicBezTo>
                  <a:cubicBezTo>
                    <a:pt x="1167" y="95130"/>
                    <a:pt x="1167" y="111775"/>
                    <a:pt x="1167" y="128577"/>
                  </a:cubicBezTo>
                  <a:cubicBezTo>
                    <a:pt x="2256" y="128266"/>
                    <a:pt x="3345" y="127955"/>
                    <a:pt x="4278" y="127488"/>
                  </a:cubicBezTo>
                  <a:cubicBezTo>
                    <a:pt x="4589" y="127332"/>
                    <a:pt x="4900" y="127177"/>
                    <a:pt x="5212" y="127021"/>
                  </a:cubicBezTo>
                  <a:cubicBezTo>
                    <a:pt x="22480" y="117065"/>
                    <a:pt x="39592" y="106797"/>
                    <a:pt x="57016" y="96997"/>
                  </a:cubicBezTo>
                  <a:cubicBezTo>
                    <a:pt x="68994" y="90307"/>
                    <a:pt x="80662" y="82995"/>
                    <a:pt x="93107" y="77239"/>
                  </a:cubicBezTo>
                  <a:cubicBezTo>
                    <a:pt x="94041" y="76617"/>
                    <a:pt x="94819" y="75839"/>
                    <a:pt x="95752" y="75373"/>
                  </a:cubicBezTo>
                  <a:cubicBezTo>
                    <a:pt x="109287" y="67750"/>
                    <a:pt x="122821" y="60127"/>
                    <a:pt x="136355" y="52504"/>
                  </a:cubicBezTo>
                  <a:cubicBezTo>
                    <a:pt x="138222" y="51571"/>
                    <a:pt x="140089" y="50948"/>
                    <a:pt x="140089" y="47993"/>
                  </a:cubicBezTo>
                  <a:cubicBezTo>
                    <a:pt x="139933" y="32436"/>
                    <a:pt x="139933" y="16879"/>
                    <a:pt x="139778" y="1167"/>
                  </a:cubicBezTo>
                  <a:cubicBezTo>
                    <a:pt x="137289" y="1167"/>
                    <a:pt x="135422" y="2567"/>
                    <a:pt x="133555" y="3656"/>
                  </a:cubicBezTo>
                  <a:cubicBezTo>
                    <a:pt x="115976" y="14546"/>
                    <a:pt x="97152" y="23880"/>
                    <a:pt x="79417" y="35081"/>
                  </a:cubicBezTo>
                  <a:close/>
                </a:path>
              </a:pathLst>
            </a:cu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l" defTabSz="457112" rtl="0" eaLnBrk="1" fontAlgn="auto" latinLnBrk="0" hangingPunct="1">
                <a:lnSpc>
                  <a:spcPct val="100000"/>
                </a:lnSpc>
                <a:spcBef>
                  <a:spcPts val="0"/>
                </a:spcBef>
                <a:spcAft>
                  <a:spcPts val="0"/>
                </a:spcAft>
                <a:buClrTx/>
                <a:buSzTx/>
                <a:buFontTx/>
                <a:buNone/>
                <a:tabLst/>
                <a:defRPr/>
              </a:pPr>
              <a:endParaRPr kumimoji="0" lang="en-IN" sz="3200" b="0" i="0" u="none" strike="noStrike" kern="0" cap="none" spc="0" normalizeH="0" baseline="0" noProof="0" dirty="0">
                <a:ln>
                  <a:noFill/>
                </a:ln>
                <a:solidFill>
                  <a:srgbClr val="002060"/>
                </a:solidFill>
                <a:effectLst/>
                <a:uLnTx/>
                <a:uFillTx/>
                <a:latin typeface="Segoe UI"/>
                <a:ea typeface="+mn-ea"/>
                <a:cs typeface="+mn-cs"/>
              </a:endParaRPr>
            </a:p>
          </p:txBody>
        </p:sp>
        <p:sp>
          <p:nvSpPr>
            <p:cNvPr id="213" name="Freeform: Shape 212">
              <a:extLst>
                <a:ext uri="{FF2B5EF4-FFF2-40B4-BE49-F238E27FC236}">
                  <a16:creationId xmlns:a16="http://schemas.microsoft.com/office/drawing/2014/main" id="{2317E818-6424-44AA-BC7D-1CCD331EBAED}"/>
                </a:ext>
              </a:extLst>
            </p:cNvPr>
            <p:cNvSpPr/>
            <p:nvPr/>
          </p:nvSpPr>
          <p:spPr>
            <a:xfrm>
              <a:off x="2378135" y="1939852"/>
              <a:ext cx="277403" cy="255822"/>
            </a:xfrm>
            <a:custGeom>
              <a:avLst/>
              <a:gdLst>
                <a:gd name="connsiteX0" fmla="*/ 113487 w 140011"/>
                <a:gd name="connsiteY0" fmla="*/ 64638 h 129121"/>
                <a:gd name="connsiteX1" fmla="*/ 59505 w 140011"/>
                <a:gd name="connsiteY1" fmla="*/ 34303 h 129121"/>
                <a:gd name="connsiteX2" fmla="*/ 30258 w 140011"/>
                <a:gd name="connsiteY2" fmla="*/ 18124 h 129121"/>
                <a:gd name="connsiteX3" fmla="*/ 1478 w 140011"/>
                <a:gd name="connsiteY3" fmla="*/ 1167 h 129121"/>
                <a:gd name="connsiteX4" fmla="*/ 1167 w 140011"/>
                <a:gd name="connsiteY4" fmla="*/ 47993 h 129121"/>
                <a:gd name="connsiteX5" fmla="*/ 4123 w 140011"/>
                <a:gd name="connsiteY5" fmla="*/ 52504 h 129121"/>
                <a:gd name="connsiteX6" fmla="*/ 56082 w 140011"/>
                <a:gd name="connsiteY6" fmla="*/ 82218 h 129121"/>
                <a:gd name="connsiteX7" fmla="*/ 117843 w 140011"/>
                <a:gd name="connsiteY7" fmla="*/ 117065 h 129121"/>
                <a:gd name="connsiteX8" fmla="*/ 139467 w 140011"/>
                <a:gd name="connsiteY8" fmla="*/ 128888 h 129121"/>
                <a:gd name="connsiteX9" fmla="*/ 139467 w 140011"/>
                <a:gd name="connsiteY9" fmla="*/ 79106 h 129121"/>
                <a:gd name="connsiteX10" fmla="*/ 113487 w 140011"/>
                <a:gd name="connsiteY10" fmla="*/ 64638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11" h="129121">
                  <a:moveTo>
                    <a:pt x="113487" y="64638"/>
                  </a:moveTo>
                  <a:cubicBezTo>
                    <a:pt x="95441" y="54527"/>
                    <a:pt x="77551" y="44415"/>
                    <a:pt x="59505" y="34303"/>
                  </a:cubicBezTo>
                  <a:cubicBezTo>
                    <a:pt x="49860" y="28858"/>
                    <a:pt x="40059" y="23569"/>
                    <a:pt x="30258" y="18124"/>
                  </a:cubicBezTo>
                  <a:cubicBezTo>
                    <a:pt x="20613" y="12679"/>
                    <a:pt x="10968" y="7078"/>
                    <a:pt x="1478" y="1167"/>
                  </a:cubicBezTo>
                  <a:cubicBezTo>
                    <a:pt x="1478" y="16724"/>
                    <a:pt x="1478" y="32436"/>
                    <a:pt x="1167" y="47993"/>
                  </a:cubicBezTo>
                  <a:cubicBezTo>
                    <a:pt x="1167" y="50482"/>
                    <a:pt x="2256" y="51415"/>
                    <a:pt x="4123" y="52504"/>
                  </a:cubicBezTo>
                  <a:cubicBezTo>
                    <a:pt x="21391" y="62616"/>
                    <a:pt x="38970" y="71795"/>
                    <a:pt x="56082" y="82218"/>
                  </a:cubicBezTo>
                  <a:cubicBezTo>
                    <a:pt x="76306" y="94507"/>
                    <a:pt x="97308" y="105553"/>
                    <a:pt x="117843" y="117065"/>
                  </a:cubicBezTo>
                  <a:cubicBezTo>
                    <a:pt x="124999" y="121110"/>
                    <a:pt x="132311" y="124843"/>
                    <a:pt x="139467" y="128888"/>
                  </a:cubicBezTo>
                  <a:cubicBezTo>
                    <a:pt x="139467" y="112242"/>
                    <a:pt x="139467" y="95752"/>
                    <a:pt x="139467" y="79106"/>
                  </a:cubicBezTo>
                  <a:cubicBezTo>
                    <a:pt x="130910" y="74439"/>
                    <a:pt x="122199" y="69617"/>
                    <a:pt x="113487" y="64638"/>
                  </a:cubicBezTo>
                  <a:close/>
                </a:path>
              </a:pathLst>
            </a:cu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l" defTabSz="457112" rtl="0" eaLnBrk="1" fontAlgn="auto" latinLnBrk="0" hangingPunct="1">
                <a:lnSpc>
                  <a:spcPct val="100000"/>
                </a:lnSpc>
                <a:spcBef>
                  <a:spcPts val="0"/>
                </a:spcBef>
                <a:spcAft>
                  <a:spcPts val="0"/>
                </a:spcAft>
                <a:buClrTx/>
                <a:buSzTx/>
                <a:buFontTx/>
                <a:buNone/>
                <a:tabLst/>
                <a:defRPr/>
              </a:pPr>
              <a:endParaRPr kumimoji="0" lang="en-IN" sz="3200" b="0" i="0" u="none" strike="noStrike" kern="0" cap="none" spc="0" normalizeH="0" baseline="0" noProof="0" dirty="0">
                <a:ln>
                  <a:noFill/>
                </a:ln>
                <a:solidFill>
                  <a:srgbClr val="002060"/>
                </a:solidFill>
                <a:effectLst/>
                <a:uLnTx/>
                <a:uFillTx/>
                <a:latin typeface="Segoe UI"/>
                <a:ea typeface="+mn-ea"/>
                <a:cs typeface="+mn-cs"/>
              </a:endParaRPr>
            </a:p>
          </p:txBody>
        </p:sp>
        <p:sp>
          <p:nvSpPr>
            <p:cNvPr id="214" name="Freeform: Shape 213">
              <a:extLst>
                <a:ext uri="{FF2B5EF4-FFF2-40B4-BE49-F238E27FC236}">
                  <a16:creationId xmlns:a16="http://schemas.microsoft.com/office/drawing/2014/main" id="{625886E1-88D4-4A9A-A607-05EE39E4C21F}"/>
                </a:ext>
              </a:extLst>
            </p:cNvPr>
            <p:cNvSpPr/>
            <p:nvPr/>
          </p:nvSpPr>
          <p:spPr>
            <a:xfrm>
              <a:off x="2378131" y="1736733"/>
              <a:ext cx="277403" cy="255822"/>
            </a:xfrm>
            <a:custGeom>
              <a:avLst/>
              <a:gdLst>
                <a:gd name="connsiteX0" fmla="*/ 98708 w 140011"/>
                <a:gd name="connsiteY0" fmla="*/ 105086 h 129121"/>
                <a:gd name="connsiteX1" fmla="*/ 139622 w 140011"/>
                <a:gd name="connsiteY1" fmla="*/ 128421 h 129121"/>
                <a:gd name="connsiteX2" fmla="*/ 139622 w 140011"/>
                <a:gd name="connsiteY2" fmla="*/ 78173 h 129121"/>
                <a:gd name="connsiteX3" fmla="*/ 108509 w 140011"/>
                <a:gd name="connsiteY3" fmla="*/ 61216 h 129121"/>
                <a:gd name="connsiteX4" fmla="*/ 53126 w 140011"/>
                <a:gd name="connsiteY4" fmla="*/ 29480 h 129121"/>
                <a:gd name="connsiteX5" fmla="*/ 33836 w 140011"/>
                <a:gd name="connsiteY5" fmla="*/ 18590 h 129121"/>
                <a:gd name="connsiteX6" fmla="*/ 21702 w 140011"/>
                <a:gd name="connsiteY6" fmla="*/ 11901 h 129121"/>
                <a:gd name="connsiteX7" fmla="*/ 1322 w 140011"/>
                <a:gd name="connsiteY7" fmla="*/ 1167 h 129121"/>
                <a:gd name="connsiteX8" fmla="*/ 1167 w 140011"/>
                <a:gd name="connsiteY8" fmla="*/ 46593 h 129121"/>
                <a:gd name="connsiteX9" fmla="*/ 4900 w 140011"/>
                <a:gd name="connsiteY9" fmla="*/ 52660 h 129121"/>
                <a:gd name="connsiteX10" fmla="*/ 36325 w 140011"/>
                <a:gd name="connsiteY10" fmla="*/ 70239 h 129121"/>
                <a:gd name="connsiteX11" fmla="*/ 47993 w 140011"/>
                <a:gd name="connsiteY11" fmla="*/ 77395 h 129121"/>
                <a:gd name="connsiteX12" fmla="*/ 50793 w 140011"/>
                <a:gd name="connsiteY12" fmla="*/ 78328 h 129121"/>
                <a:gd name="connsiteX13" fmla="*/ 98708 w 140011"/>
                <a:gd name="connsiteY13" fmla="*/ 105086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011" h="129121">
                  <a:moveTo>
                    <a:pt x="98708" y="105086"/>
                  </a:moveTo>
                  <a:cubicBezTo>
                    <a:pt x="112087" y="113331"/>
                    <a:pt x="125777" y="120954"/>
                    <a:pt x="139622" y="128421"/>
                  </a:cubicBezTo>
                  <a:cubicBezTo>
                    <a:pt x="139622" y="111620"/>
                    <a:pt x="139622" y="94974"/>
                    <a:pt x="139622" y="78173"/>
                  </a:cubicBezTo>
                  <a:cubicBezTo>
                    <a:pt x="128888" y="73350"/>
                    <a:pt x="118776" y="66972"/>
                    <a:pt x="108509" y="61216"/>
                  </a:cubicBezTo>
                  <a:cubicBezTo>
                    <a:pt x="89996" y="50793"/>
                    <a:pt x="71017" y="40992"/>
                    <a:pt x="53126" y="29480"/>
                  </a:cubicBezTo>
                  <a:cubicBezTo>
                    <a:pt x="46904" y="25435"/>
                    <a:pt x="40525" y="21857"/>
                    <a:pt x="33836" y="18590"/>
                  </a:cubicBezTo>
                  <a:cubicBezTo>
                    <a:pt x="29791" y="16412"/>
                    <a:pt x="25747" y="14234"/>
                    <a:pt x="21702" y="11901"/>
                  </a:cubicBezTo>
                  <a:cubicBezTo>
                    <a:pt x="15012" y="8012"/>
                    <a:pt x="8478" y="4123"/>
                    <a:pt x="1322" y="1167"/>
                  </a:cubicBezTo>
                  <a:cubicBezTo>
                    <a:pt x="1322" y="16257"/>
                    <a:pt x="1322" y="31502"/>
                    <a:pt x="1167" y="46593"/>
                  </a:cubicBezTo>
                  <a:cubicBezTo>
                    <a:pt x="1167" y="49704"/>
                    <a:pt x="2256" y="51260"/>
                    <a:pt x="4900" y="52660"/>
                  </a:cubicBezTo>
                  <a:cubicBezTo>
                    <a:pt x="15479" y="58416"/>
                    <a:pt x="25902" y="64327"/>
                    <a:pt x="36325" y="70239"/>
                  </a:cubicBezTo>
                  <a:cubicBezTo>
                    <a:pt x="40214" y="72417"/>
                    <a:pt x="44570" y="74128"/>
                    <a:pt x="47993" y="77395"/>
                  </a:cubicBezTo>
                  <a:cubicBezTo>
                    <a:pt x="48926" y="77706"/>
                    <a:pt x="49860" y="77862"/>
                    <a:pt x="50793" y="78328"/>
                  </a:cubicBezTo>
                  <a:cubicBezTo>
                    <a:pt x="66816" y="87040"/>
                    <a:pt x="83151" y="95441"/>
                    <a:pt x="98708" y="105086"/>
                  </a:cubicBezTo>
                  <a:close/>
                </a:path>
              </a:pathLst>
            </a:cu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l" defTabSz="457112" rtl="0" eaLnBrk="1" fontAlgn="auto" latinLnBrk="0" hangingPunct="1">
                <a:lnSpc>
                  <a:spcPct val="100000"/>
                </a:lnSpc>
                <a:spcBef>
                  <a:spcPts val="0"/>
                </a:spcBef>
                <a:spcAft>
                  <a:spcPts val="0"/>
                </a:spcAft>
                <a:buClrTx/>
                <a:buSzTx/>
                <a:buFontTx/>
                <a:buNone/>
                <a:tabLst/>
                <a:defRPr/>
              </a:pPr>
              <a:endParaRPr kumimoji="0" lang="en-IN" sz="3200" b="0" i="0" u="none" strike="noStrike" kern="0" cap="none" spc="0" normalizeH="0" baseline="0" noProof="0" dirty="0">
                <a:ln>
                  <a:noFill/>
                </a:ln>
                <a:solidFill>
                  <a:srgbClr val="002060"/>
                </a:solidFill>
                <a:effectLst/>
                <a:uLnTx/>
                <a:uFillTx/>
                <a:latin typeface="Segoe UI"/>
                <a:ea typeface="+mn-ea"/>
                <a:cs typeface="+mn-cs"/>
              </a:endParaRPr>
            </a:p>
          </p:txBody>
        </p:sp>
      </p:grpSp>
      <p:sp>
        <p:nvSpPr>
          <p:cNvPr id="218" name="TextBox 217">
            <a:extLst>
              <a:ext uri="{FF2B5EF4-FFF2-40B4-BE49-F238E27FC236}">
                <a16:creationId xmlns:a16="http://schemas.microsoft.com/office/drawing/2014/main" id="{713F8B66-6A31-4BB7-B9BF-3877C29F33C0}"/>
              </a:ext>
            </a:extLst>
          </p:cNvPr>
          <p:cNvSpPr txBox="1"/>
          <p:nvPr/>
        </p:nvSpPr>
        <p:spPr>
          <a:xfrm>
            <a:off x="7286426" y="4572941"/>
            <a:ext cx="1070772" cy="346584"/>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Azure </a:t>
            </a:r>
            <a:b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b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Databricks</a:t>
            </a:r>
          </a:p>
        </p:txBody>
      </p:sp>
      <p:sp>
        <p:nvSpPr>
          <p:cNvPr id="219" name="TextBox 218">
            <a:extLst>
              <a:ext uri="{FF2B5EF4-FFF2-40B4-BE49-F238E27FC236}">
                <a16:creationId xmlns:a16="http://schemas.microsoft.com/office/drawing/2014/main" id="{00CA1019-6FAE-4809-965C-D406F7A70362}"/>
              </a:ext>
            </a:extLst>
          </p:cNvPr>
          <p:cNvSpPr txBox="1"/>
          <p:nvPr/>
        </p:nvSpPr>
        <p:spPr>
          <a:xfrm>
            <a:off x="8769632" y="4572941"/>
            <a:ext cx="1315444" cy="346584"/>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Azure </a:t>
            </a:r>
            <a:b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b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Machine Learning</a:t>
            </a:r>
          </a:p>
        </p:txBody>
      </p:sp>
      <p:grpSp>
        <p:nvGrpSpPr>
          <p:cNvPr id="227" name="Group 226">
            <a:extLst>
              <a:ext uri="{FF2B5EF4-FFF2-40B4-BE49-F238E27FC236}">
                <a16:creationId xmlns:a16="http://schemas.microsoft.com/office/drawing/2014/main" id="{1E5AEEE1-F618-44C3-8538-70453CB407BF}"/>
              </a:ext>
            </a:extLst>
          </p:cNvPr>
          <p:cNvGrpSpPr/>
          <p:nvPr/>
        </p:nvGrpSpPr>
        <p:grpSpPr>
          <a:xfrm>
            <a:off x="7405910" y="5402674"/>
            <a:ext cx="821808" cy="686774"/>
            <a:chOff x="7417830" y="2130188"/>
            <a:chExt cx="2693670" cy="2275044"/>
          </a:xfrm>
        </p:grpSpPr>
        <p:grpSp>
          <p:nvGrpSpPr>
            <p:cNvPr id="228" name="Group 227">
              <a:extLst>
                <a:ext uri="{FF2B5EF4-FFF2-40B4-BE49-F238E27FC236}">
                  <a16:creationId xmlns:a16="http://schemas.microsoft.com/office/drawing/2014/main" id="{0D59D885-AF0C-4242-A9B5-4997BFC570E2}"/>
                </a:ext>
              </a:extLst>
            </p:cNvPr>
            <p:cNvGrpSpPr/>
            <p:nvPr/>
          </p:nvGrpSpPr>
          <p:grpSpPr>
            <a:xfrm>
              <a:off x="7627142" y="2130188"/>
              <a:ext cx="2275048" cy="2275044"/>
              <a:chOff x="7675552" y="2178598"/>
              <a:chExt cx="2178228" cy="2178224"/>
            </a:xfrm>
          </p:grpSpPr>
          <p:sp>
            <p:nvSpPr>
              <p:cNvPr id="230" name="Freeform 13">
                <a:extLst>
                  <a:ext uri="{FF2B5EF4-FFF2-40B4-BE49-F238E27FC236}">
                    <a16:creationId xmlns:a16="http://schemas.microsoft.com/office/drawing/2014/main" id="{8758797B-4C94-455C-8D4E-D2B090224B8A}"/>
                  </a:ext>
                </a:extLst>
              </p:cNvPr>
              <p:cNvSpPr>
                <a:spLocks noEditPoints="1"/>
              </p:cNvSpPr>
              <p:nvPr/>
            </p:nvSpPr>
            <p:spPr bwMode="auto">
              <a:xfrm>
                <a:off x="8056993" y="2561340"/>
                <a:ext cx="1427392" cy="1426766"/>
              </a:xfrm>
              <a:custGeom>
                <a:avLst/>
                <a:gdLst>
                  <a:gd name="T0" fmla="*/ 101 w 112"/>
                  <a:gd name="T1" fmla="*/ 0 h 112"/>
                  <a:gd name="T2" fmla="*/ 10 w 112"/>
                  <a:gd name="T3" fmla="*/ 0 h 112"/>
                  <a:gd name="T4" fmla="*/ 0 w 112"/>
                  <a:gd name="T5" fmla="*/ 10 h 112"/>
                  <a:gd name="T6" fmla="*/ 0 w 112"/>
                  <a:gd name="T7" fmla="*/ 101 h 112"/>
                  <a:gd name="T8" fmla="*/ 10 w 112"/>
                  <a:gd name="T9" fmla="*/ 112 h 112"/>
                  <a:gd name="T10" fmla="*/ 101 w 112"/>
                  <a:gd name="T11" fmla="*/ 112 h 112"/>
                  <a:gd name="T12" fmla="*/ 112 w 112"/>
                  <a:gd name="T13" fmla="*/ 101 h 112"/>
                  <a:gd name="T14" fmla="*/ 112 w 112"/>
                  <a:gd name="T15" fmla="*/ 10 h 112"/>
                  <a:gd name="T16" fmla="*/ 101 w 112"/>
                  <a:gd name="T17" fmla="*/ 0 h 112"/>
                  <a:gd name="T18" fmla="*/ 107 w 112"/>
                  <a:gd name="T19" fmla="*/ 101 h 112"/>
                  <a:gd name="T20" fmla="*/ 101 w 112"/>
                  <a:gd name="T21" fmla="*/ 107 h 112"/>
                  <a:gd name="T22" fmla="*/ 10 w 112"/>
                  <a:gd name="T23" fmla="*/ 107 h 112"/>
                  <a:gd name="T24" fmla="*/ 5 w 112"/>
                  <a:gd name="T25" fmla="*/ 101 h 112"/>
                  <a:gd name="T26" fmla="*/ 5 w 112"/>
                  <a:gd name="T27" fmla="*/ 10 h 112"/>
                  <a:gd name="T28" fmla="*/ 10 w 112"/>
                  <a:gd name="T29" fmla="*/ 5 h 112"/>
                  <a:gd name="T30" fmla="*/ 101 w 112"/>
                  <a:gd name="T31" fmla="*/ 5 h 112"/>
                  <a:gd name="T32" fmla="*/ 107 w 112"/>
                  <a:gd name="T33" fmla="*/ 10 h 112"/>
                  <a:gd name="T34" fmla="*/ 107 w 112"/>
                  <a:gd name="T35" fmla="*/ 10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 h="112">
                    <a:moveTo>
                      <a:pt x="101" y="0"/>
                    </a:moveTo>
                    <a:cubicBezTo>
                      <a:pt x="10" y="0"/>
                      <a:pt x="10" y="0"/>
                      <a:pt x="10" y="0"/>
                    </a:cubicBezTo>
                    <a:cubicBezTo>
                      <a:pt x="4" y="0"/>
                      <a:pt x="0" y="4"/>
                      <a:pt x="0" y="10"/>
                    </a:cubicBezTo>
                    <a:cubicBezTo>
                      <a:pt x="0" y="101"/>
                      <a:pt x="0" y="101"/>
                      <a:pt x="0" y="101"/>
                    </a:cubicBezTo>
                    <a:cubicBezTo>
                      <a:pt x="0" y="107"/>
                      <a:pt x="4" y="112"/>
                      <a:pt x="10" y="112"/>
                    </a:cubicBezTo>
                    <a:cubicBezTo>
                      <a:pt x="101" y="112"/>
                      <a:pt x="101" y="112"/>
                      <a:pt x="101" y="112"/>
                    </a:cubicBezTo>
                    <a:cubicBezTo>
                      <a:pt x="107" y="112"/>
                      <a:pt x="112" y="107"/>
                      <a:pt x="112" y="101"/>
                    </a:cubicBezTo>
                    <a:cubicBezTo>
                      <a:pt x="112" y="10"/>
                      <a:pt x="112" y="10"/>
                      <a:pt x="112" y="10"/>
                    </a:cubicBezTo>
                    <a:cubicBezTo>
                      <a:pt x="112" y="4"/>
                      <a:pt x="107" y="0"/>
                      <a:pt x="101" y="0"/>
                    </a:cubicBezTo>
                    <a:close/>
                    <a:moveTo>
                      <a:pt x="107" y="101"/>
                    </a:moveTo>
                    <a:cubicBezTo>
                      <a:pt x="107" y="104"/>
                      <a:pt x="104" y="107"/>
                      <a:pt x="101" y="107"/>
                    </a:cubicBezTo>
                    <a:cubicBezTo>
                      <a:pt x="10" y="107"/>
                      <a:pt x="10" y="107"/>
                      <a:pt x="10" y="107"/>
                    </a:cubicBezTo>
                    <a:cubicBezTo>
                      <a:pt x="7" y="107"/>
                      <a:pt x="5" y="104"/>
                      <a:pt x="5" y="101"/>
                    </a:cubicBezTo>
                    <a:cubicBezTo>
                      <a:pt x="5" y="10"/>
                      <a:pt x="5" y="10"/>
                      <a:pt x="5" y="10"/>
                    </a:cubicBezTo>
                    <a:cubicBezTo>
                      <a:pt x="5" y="7"/>
                      <a:pt x="7" y="5"/>
                      <a:pt x="10" y="5"/>
                    </a:cubicBezTo>
                    <a:cubicBezTo>
                      <a:pt x="101" y="5"/>
                      <a:pt x="101" y="5"/>
                      <a:pt x="101" y="5"/>
                    </a:cubicBezTo>
                    <a:cubicBezTo>
                      <a:pt x="104" y="5"/>
                      <a:pt x="107" y="7"/>
                      <a:pt x="107" y="10"/>
                    </a:cubicBezTo>
                    <a:lnTo>
                      <a:pt x="107" y="10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002060"/>
                  </a:solidFill>
                  <a:effectLst/>
                  <a:uLnTx/>
                  <a:uFillTx/>
                  <a:latin typeface="Segoe UI Semibold"/>
                  <a:ea typeface="+mn-ea"/>
                  <a:cs typeface="+mn-cs"/>
                </a:endParaRPr>
              </a:p>
            </p:txBody>
          </p:sp>
          <p:sp>
            <p:nvSpPr>
              <p:cNvPr id="231" name="Freeform 14">
                <a:extLst>
                  <a:ext uri="{FF2B5EF4-FFF2-40B4-BE49-F238E27FC236}">
                    <a16:creationId xmlns:a16="http://schemas.microsoft.com/office/drawing/2014/main" id="{729B0B97-0828-413A-BEA6-CC7BF9432075}"/>
                  </a:ext>
                </a:extLst>
              </p:cNvPr>
              <p:cNvSpPr>
                <a:spLocks noEditPoints="1"/>
              </p:cNvSpPr>
              <p:nvPr/>
            </p:nvSpPr>
            <p:spPr bwMode="auto">
              <a:xfrm>
                <a:off x="7675552" y="2178598"/>
                <a:ext cx="2178228" cy="2178224"/>
              </a:xfrm>
              <a:custGeom>
                <a:avLst/>
                <a:gdLst>
                  <a:gd name="T0" fmla="*/ 165 w 171"/>
                  <a:gd name="T1" fmla="*/ 13 h 171"/>
                  <a:gd name="T2" fmla="*/ 158 w 171"/>
                  <a:gd name="T3" fmla="*/ 6 h 171"/>
                  <a:gd name="T4" fmla="*/ 153 w 171"/>
                  <a:gd name="T5" fmla="*/ 6 h 171"/>
                  <a:gd name="T6" fmla="*/ 139 w 171"/>
                  <a:gd name="T7" fmla="*/ 0 h 171"/>
                  <a:gd name="T8" fmla="*/ 127 w 171"/>
                  <a:gd name="T9" fmla="*/ 0 h 171"/>
                  <a:gd name="T10" fmla="*/ 113 w 171"/>
                  <a:gd name="T11" fmla="*/ 6 h 171"/>
                  <a:gd name="T12" fmla="*/ 108 w 171"/>
                  <a:gd name="T13" fmla="*/ 6 h 171"/>
                  <a:gd name="T14" fmla="*/ 91 w 171"/>
                  <a:gd name="T15" fmla="*/ 0 h 171"/>
                  <a:gd name="T16" fmla="*/ 80 w 171"/>
                  <a:gd name="T17" fmla="*/ 0 h 171"/>
                  <a:gd name="T18" fmla="*/ 66 w 171"/>
                  <a:gd name="T19" fmla="*/ 6 h 171"/>
                  <a:gd name="T20" fmla="*/ 61 w 171"/>
                  <a:gd name="T21" fmla="*/ 6 h 171"/>
                  <a:gd name="T22" fmla="*/ 44 w 171"/>
                  <a:gd name="T23" fmla="*/ 0 h 171"/>
                  <a:gd name="T24" fmla="*/ 35 w 171"/>
                  <a:gd name="T25" fmla="*/ 0 h 171"/>
                  <a:gd name="T26" fmla="*/ 18 w 171"/>
                  <a:gd name="T27" fmla="*/ 6 h 171"/>
                  <a:gd name="T28" fmla="*/ 13 w 171"/>
                  <a:gd name="T29" fmla="*/ 6 h 171"/>
                  <a:gd name="T30" fmla="*/ 7 w 171"/>
                  <a:gd name="T31" fmla="*/ 13 h 171"/>
                  <a:gd name="T32" fmla="*/ 7 w 171"/>
                  <a:gd name="T33" fmla="*/ 18 h 171"/>
                  <a:gd name="T34" fmla="*/ 0 w 171"/>
                  <a:gd name="T35" fmla="*/ 35 h 171"/>
                  <a:gd name="T36" fmla="*/ 0 w 171"/>
                  <a:gd name="T37" fmla="*/ 44 h 171"/>
                  <a:gd name="T38" fmla="*/ 7 w 171"/>
                  <a:gd name="T39" fmla="*/ 60 h 171"/>
                  <a:gd name="T40" fmla="*/ 7 w 171"/>
                  <a:gd name="T41" fmla="*/ 66 h 171"/>
                  <a:gd name="T42" fmla="*/ 0 w 171"/>
                  <a:gd name="T43" fmla="*/ 80 h 171"/>
                  <a:gd name="T44" fmla="*/ 0 w 171"/>
                  <a:gd name="T45" fmla="*/ 91 h 171"/>
                  <a:gd name="T46" fmla="*/ 7 w 171"/>
                  <a:gd name="T47" fmla="*/ 108 h 171"/>
                  <a:gd name="T48" fmla="*/ 7 w 171"/>
                  <a:gd name="T49" fmla="*/ 113 h 171"/>
                  <a:gd name="T50" fmla="*/ 0 w 171"/>
                  <a:gd name="T51" fmla="*/ 127 h 171"/>
                  <a:gd name="T52" fmla="*/ 0 w 171"/>
                  <a:gd name="T53" fmla="*/ 139 h 171"/>
                  <a:gd name="T54" fmla="*/ 7 w 171"/>
                  <a:gd name="T55" fmla="*/ 153 h 171"/>
                  <a:gd name="T56" fmla="*/ 7 w 171"/>
                  <a:gd name="T57" fmla="*/ 158 h 171"/>
                  <a:gd name="T58" fmla="*/ 13 w 171"/>
                  <a:gd name="T59" fmla="*/ 165 h 171"/>
                  <a:gd name="T60" fmla="*/ 18 w 171"/>
                  <a:gd name="T61" fmla="*/ 165 h 171"/>
                  <a:gd name="T62" fmla="*/ 35 w 171"/>
                  <a:gd name="T63" fmla="*/ 171 h 171"/>
                  <a:gd name="T64" fmla="*/ 44 w 171"/>
                  <a:gd name="T65" fmla="*/ 171 h 171"/>
                  <a:gd name="T66" fmla="*/ 61 w 171"/>
                  <a:gd name="T67" fmla="*/ 165 h 171"/>
                  <a:gd name="T68" fmla="*/ 66 w 171"/>
                  <a:gd name="T69" fmla="*/ 165 h 171"/>
                  <a:gd name="T70" fmla="*/ 80 w 171"/>
                  <a:gd name="T71" fmla="*/ 171 h 171"/>
                  <a:gd name="T72" fmla="*/ 91 w 171"/>
                  <a:gd name="T73" fmla="*/ 171 h 171"/>
                  <a:gd name="T74" fmla="*/ 108 w 171"/>
                  <a:gd name="T75" fmla="*/ 165 h 171"/>
                  <a:gd name="T76" fmla="*/ 113 w 171"/>
                  <a:gd name="T77" fmla="*/ 165 h 171"/>
                  <a:gd name="T78" fmla="*/ 127 w 171"/>
                  <a:gd name="T79" fmla="*/ 171 h 171"/>
                  <a:gd name="T80" fmla="*/ 139 w 171"/>
                  <a:gd name="T81" fmla="*/ 171 h 171"/>
                  <a:gd name="T82" fmla="*/ 153 w 171"/>
                  <a:gd name="T83" fmla="*/ 165 h 171"/>
                  <a:gd name="T84" fmla="*/ 158 w 171"/>
                  <a:gd name="T85" fmla="*/ 165 h 171"/>
                  <a:gd name="T86" fmla="*/ 165 w 171"/>
                  <a:gd name="T87" fmla="*/ 158 h 171"/>
                  <a:gd name="T88" fmla="*/ 165 w 171"/>
                  <a:gd name="T89" fmla="*/ 153 h 171"/>
                  <a:gd name="T90" fmla="*/ 171 w 171"/>
                  <a:gd name="T91" fmla="*/ 139 h 171"/>
                  <a:gd name="T92" fmla="*/ 171 w 171"/>
                  <a:gd name="T93" fmla="*/ 127 h 171"/>
                  <a:gd name="T94" fmla="*/ 165 w 171"/>
                  <a:gd name="T95" fmla="*/ 113 h 171"/>
                  <a:gd name="T96" fmla="*/ 165 w 171"/>
                  <a:gd name="T97" fmla="*/ 108 h 171"/>
                  <a:gd name="T98" fmla="*/ 171 w 171"/>
                  <a:gd name="T99" fmla="*/ 91 h 171"/>
                  <a:gd name="T100" fmla="*/ 171 w 171"/>
                  <a:gd name="T101" fmla="*/ 80 h 171"/>
                  <a:gd name="T102" fmla="*/ 165 w 171"/>
                  <a:gd name="T103" fmla="*/ 66 h 171"/>
                  <a:gd name="T104" fmla="*/ 165 w 171"/>
                  <a:gd name="T105" fmla="*/ 60 h 171"/>
                  <a:gd name="T106" fmla="*/ 171 w 171"/>
                  <a:gd name="T107" fmla="*/ 44 h 171"/>
                  <a:gd name="T108" fmla="*/ 171 w 171"/>
                  <a:gd name="T109" fmla="*/ 35 h 171"/>
                  <a:gd name="T110" fmla="*/ 165 w 171"/>
                  <a:gd name="T111" fmla="*/ 18 h 171"/>
                  <a:gd name="T112" fmla="*/ 159 w 171"/>
                  <a:gd name="T113" fmla="*/ 160 h 171"/>
                  <a:gd name="T114" fmla="*/ 12 w 171"/>
                  <a:gd name="T115" fmla="*/ 12 h 171"/>
                  <a:gd name="T116" fmla="*/ 160 w 171"/>
                  <a:gd name="T117" fmla="*/ 1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1" h="171">
                    <a:moveTo>
                      <a:pt x="171" y="18"/>
                    </a:moveTo>
                    <a:cubicBezTo>
                      <a:pt x="171" y="13"/>
                      <a:pt x="171" y="13"/>
                      <a:pt x="171" y="13"/>
                    </a:cubicBezTo>
                    <a:cubicBezTo>
                      <a:pt x="165" y="13"/>
                      <a:pt x="165" y="13"/>
                      <a:pt x="165" y="13"/>
                    </a:cubicBezTo>
                    <a:cubicBezTo>
                      <a:pt x="165" y="12"/>
                      <a:pt x="165" y="12"/>
                      <a:pt x="165" y="12"/>
                    </a:cubicBezTo>
                    <a:cubicBezTo>
                      <a:pt x="165" y="9"/>
                      <a:pt x="162" y="6"/>
                      <a:pt x="159" y="6"/>
                    </a:cubicBezTo>
                    <a:cubicBezTo>
                      <a:pt x="158" y="6"/>
                      <a:pt x="158" y="6"/>
                      <a:pt x="158" y="6"/>
                    </a:cubicBezTo>
                    <a:cubicBezTo>
                      <a:pt x="158" y="0"/>
                      <a:pt x="158" y="0"/>
                      <a:pt x="158" y="0"/>
                    </a:cubicBezTo>
                    <a:cubicBezTo>
                      <a:pt x="153" y="0"/>
                      <a:pt x="153" y="0"/>
                      <a:pt x="153" y="0"/>
                    </a:cubicBezTo>
                    <a:cubicBezTo>
                      <a:pt x="153" y="6"/>
                      <a:pt x="153" y="6"/>
                      <a:pt x="153" y="6"/>
                    </a:cubicBezTo>
                    <a:cubicBezTo>
                      <a:pt x="144" y="6"/>
                      <a:pt x="144" y="6"/>
                      <a:pt x="144" y="6"/>
                    </a:cubicBezTo>
                    <a:cubicBezTo>
                      <a:pt x="144" y="0"/>
                      <a:pt x="144" y="0"/>
                      <a:pt x="144" y="0"/>
                    </a:cubicBezTo>
                    <a:cubicBezTo>
                      <a:pt x="139" y="0"/>
                      <a:pt x="139" y="0"/>
                      <a:pt x="139" y="0"/>
                    </a:cubicBezTo>
                    <a:cubicBezTo>
                      <a:pt x="139" y="6"/>
                      <a:pt x="139" y="6"/>
                      <a:pt x="139" y="6"/>
                    </a:cubicBezTo>
                    <a:cubicBezTo>
                      <a:pt x="127" y="6"/>
                      <a:pt x="127" y="6"/>
                      <a:pt x="127" y="6"/>
                    </a:cubicBezTo>
                    <a:cubicBezTo>
                      <a:pt x="127" y="0"/>
                      <a:pt x="127" y="0"/>
                      <a:pt x="127" y="0"/>
                    </a:cubicBezTo>
                    <a:cubicBezTo>
                      <a:pt x="122" y="0"/>
                      <a:pt x="122" y="0"/>
                      <a:pt x="122" y="0"/>
                    </a:cubicBezTo>
                    <a:cubicBezTo>
                      <a:pt x="122" y="6"/>
                      <a:pt x="122" y="6"/>
                      <a:pt x="122" y="6"/>
                    </a:cubicBezTo>
                    <a:cubicBezTo>
                      <a:pt x="113" y="6"/>
                      <a:pt x="113" y="6"/>
                      <a:pt x="113" y="6"/>
                    </a:cubicBezTo>
                    <a:cubicBezTo>
                      <a:pt x="113" y="0"/>
                      <a:pt x="113" y="0"/>
                      <a:pt x="113" y="0"/>
                    </a:cubicBezTo>
                    <a:cubicBezTo>
                      <a:pt x="108" y="0"/>
                      <a:pt x="108" y="0"/>
                      <a:pt x="108" y="0"/>
                    </a:cubicBezTo>
                    <a:cubicBezTo>
                      <a:pt x="108" y="6"/>
                      <a:pt x="108" y="6"/>
                      <a:pt x="108" y="6"/>
                    </a:cubicBezTo>
                    <a:cubicBezTo>
                      <a:pt x="97" y="6"/>
                      <a:pt x="97" y="6"/>
                      <a:pt x="97" y="6"/>
                    </a:cubicBezTo>
                    <a:cubicBezTo>
                      <a:pt x="97" y="0"/>
                      <a:pt x="97" y="0"/>
                      <a:pt x="97" y="0"/>
                    </a:cubicBezTo>
                    <a:cubicBezTo>
                      <a:pt x="91" y="0"/>
                      <a:pt x="91" y="0"/>
                      <a:pt x="91" y="0"/>
                    </a:cubicBezTo>
                    <a:cubicBezTo>
                      <a:pt x="91" y="6"/>
                      <a:pt x="91" y="6"/>
                      <a:pt x="91" y="6"/>
                    </a:cubicBezTo>
                    <a:cubicBezTo>
                      <a:pt x="80" y="6"/>
                      <a:pt x="80" y="6"/>
                      <a:pt x="80" y="6"/>
                    </a:cubicBezTo>
                    <a:cubicBezTo>
                      <a:pt x="80" y="0"/>
                      <a:pt x="80" y="0"/>
                      <a:pt x="80" y="0"/>
                    </a:cubicBezTo>
                    <a:cubicBezTo>
                      <a:pt x="75" y="0"/>
                      <a:pt x="75" y="0"/>
                      <a:pt x="75" y="0"/>
                    </a:cubicBezTo>
                    <a:cubicBezTo>
                      <a:pt x="75" y="6"/>
                      <a:pt x="75" y="6"/>
                      <a:pt x="75" y="6"/>
                    </a:cubicBezTo>
                    <a:cubicBezTo>
                      <a:pt x="66" y="6"/>
                      <a:pt x="66" y="6"/>
                      <a:pt x="66" y="6"/>
                    </a:cubicBezTo>
                    <a:cubicBezTo>
                      <a:pt x="66" y="0"/>
                      <a:pt x="66" y="0"/>
                      <a:pt x="66" y="0"/>
                    </a:cubicBezTo>
                    <a:cubicBezTo>
                      <a:pt x="61" y="0"/>
                      <a:pt x="61" y="0"/>
                      <a:pt x="61" y="0"/>
                    </a:cubicBezTo>
                    <a:cubicBezTo>
                      <a:pt x="61" y="6"/>
                      <a:pt x="61" y="6"/>
                      <a:pt x="61" y="6"/>
                    </a:cubicBezTo>
                    <a:cubicBezTo>
                      <a:pt x="49" y="6"/>
                      <a:pt x="49" y="6"/>
                      <a:pt x="49" y="6"/>
                    </a:cubicBezTo>
                    <a:cubicBezTo>
                      <a:pt x="49" y="0"/>
                      <a:pt x="49" y="0"/>
                      <a:pt x="49" y="0"/>
                    </a:cubicBezTo>
                    <a:cubicBezTo>
                      <a:pt x="44" y="0"/>
                      <a:pt x="44" y="0"/>
                      <a:pt x="44" y="0"/>
                    </a:cubicBezTo>
                    <a:cubicBezTo>
                      <a:pt x="44" y="6"/>
                      <a:pt x="44" y="6"/>
                      <a:pt x="44" y="6"/>
                    </a:cubicBezTo>
                    <a:cubicBezTo>
                      <a:pt x="35" y="6"/>
                      <a:pt x="35" y="6"/>
                      <a:pt x="35" y="6"/>
                    </a:cubicBezTo>
                    <a:cubicBezTo>
                      <a:pt x="35" y="0"/>
                      <a:pt x="35" y="0"/>
                      <a:pt x="35" y="0"/>
                    </a:cubicBezTo>
                    <a:cubicBezTo>
                      <a:pt x="30" y="0"/>
                      <a:pt x="30" y="0"/>
                      <a:pt x="30" y="0"/>
                    </a:cubicBezTo>
                    <a:cubicBezTo>
                      <a:pt x="30" y="6"/>
                      <a:pt x="30" y="6"/>
                      <a:pt x="30" y="6"/>
                    </a:cubicBezTo>
                    <a:cubicBezTo>
                      <a:pt x="18" y="6"/>
                      <a:pt x="18" y="6"/>
                      <a:pt x="18" y="6"/>
                    </a:cubicBezTo>
                    <a:cubicBezTo>
                      <a:pt x="18" y="0"/>
                      <a:pt x="18" y="0"/>
                      <a:pt x="18" y="0"/>
                    </a:cubicBezTo>
                    <a:cubicBezTo>
                      <a:pt x="13" y="0"/>
                      <a:pt x="13" y="0"/>
                      <a:pt x="13" y="0"/>
                    </a:cubicBezTo>
                    <a:cubicBezTo>
                      <a:pt x="13" y="6"/>
                      <a:pt x="13" y="6"/>
                      <a:pt x="13" y="6"/>
                    </a:cubicBezTo>
                    <a:cubicBezTo>
                      <a:pt x="12" y="6"/>
                      <a:pt x="12" y="6"/>
                      <a:pt x="12" y="6"/>
                    </a:cubicBezTo>
                    <a:cubicBezTo>
                      <a:pt x="9" y="6"/>
                      <a:pt x="7" y="9"/>
                      <a:pt x="7" y="12"/>
                    </a:cubicBezTo>
                    <a:cubicBezTo>
                      <a:pt x="7" y="13"/>
                      <a:pt x="7" y="13"/>
                      <a:pt x="7" y="13"/>
                    </a:cubicBezTo>
                    <a:cubicBezTo>
                      <a:pt x="0" y="13"/>
                      <a:pt x="0" y="13"/>
                      <a:pt x="0" y="13"/>
                    </a:cubicBezTo>
                    <a:cubicBezTo>
                      <a:pt x="0" y="18"/>
                      <a:pt x="0" y="18"/>
                      <a:pt x="0" y="18"/>
                    </a:cubicBezTo>
                    <a:cubicBezTo>
                      <a:pt x="7" y="18"/>
                      <a:pt x="7" y="18"/>
                      <a:pt x="7" y="18"/>
                    </a:cubicBezTo>
                    <a:cubicBezTo>
                      <a:pt x="7" y="30"/>
                      <a:pt x="7" y="30"/>
                      <a:pt x="7" y="30"/>
                    </a:cubicBezTo>
                    <a:cubicBezTo>
                      <a:pt x="0" y="30"/>
                      <a:pt x="0" y="30"/>
                      <a:pt x="0" y="30"/>
                    </a:cubicBezTo>
                    <a:cubicBezTo>
                      <a:pt x="0" y="35"/>
                      <a:pt x="0" y="35"/>
                      <a:pt x="0" y="35"/>
                    </a:cubicBezTo>
                    <a:cubicBezTo>
                      <a:pt x="7" y="35"/>
                      <a:pt x="7" y="35"/>
                      <a:pt x="7" y="35"/>
                    </a:cubicBezTo>
                    <a:cubicBezTo>
                      <a:pt x="7" y="44"/>
                      <a:pt x="7" y="44"/>
                      <a:pt x="7" y="44"/>
                    </a:cubicBezTo>
                    <a:cubicBezTo>
                      <a:pt x="0" y="44"/>
                      <a:pt x="0" y="44"/>
                      <a:pt x="0" y="44"/>
                    </a:cubicBezTo>
                    <a:cubicBezTo>
                      <a:pt x="0" y="49"/>
                      <a:pt x="0" y="49"/>
                      <a:pt x="0" y="49"/>
                    </a:cubicBezTo>
                    <a:cubicBezTo>
                      <a:pt x="7" y="49"/>
                      <a:pt x="7" y="49"/>
                      <a:pt x="7" y="49"/>
                    </a:cubicBezTo>
                    <a:cubicBezTo>
                      <a:pt x="7" y="60"/>
                      <a:pt x="7" y="60"/>
                      <a:pt x="7" y="60"/>
                    </a:cubicBezTo>
                    <a:cubicBezTo>
                      <a:pt x="0" y="60"/>
                      <a:pt x="0" y="60"/>
                      <a:pt x="0" y="60"/>
                    </a:cubicBezTo>
                    <a:cubicBezTo>
                      <a:pt x="0" y="66"/>
                      <a:pt x="0" y="66"/>
                      <a:pt x="0" y="66"/>
                    </a:cubicBezTo>
                    <a:cubicBezTo>
                      <a:pt x="7" y="66"/>
                      <a:pt x="7" y="66"/>
                      <a:pt x="7" y="66"/>
                    </a:cubicBezTo>
                    <a:cubicBezTo>
                      <a:pt x="7" y="75"/>
                      <a:pt x="7" y="75"/>
                      <a:pt x="7" y="75"/>
                    </a:cubicBezTo>
                    <a:cubicBezTo>
                      <a:pt x="0" y="75"/>
                      <a:pt x="0" y="75"/>
                      <a:pt x="0" y="75"/>
                    </a:cubicBezTo>
                    <a:cubicBezTo>
                      <a:pt x="0" y="80"/>
                      <a:pt x="0" y="80"/>
                      <a:pt x="0" y="80"/>
                    </a:cubicBezTo>
                    <a:cubicBezTo>
                      <a:pt x="7" y="80"/>
                      <a:pt x="7" y="80"/>
                      <a:pt x="7" y="80"/>
                    </a:cubicBezTo>
                    <a:cubicBezTo>
                      <a:pt x="7" y="91"/>
                      <a:pt x="7" y="91"/>
                      <a:pt x="7" y="91"/>
                    </a:cubicBezTo>
                    <a:cubicBezTo>
                      <a:pt x="0" y="91"/>
                      <a:pt x="0" y="91"/>
                      <a:pt x="0" y="91"/>
                    </a:cubicBezTo>
                    <a:cubicBezTo>
                      <a:pt x="0" y="97"/>
                      <a:pt x="0" y="97"/>
                      <a:pt x="0" y="97"/>
                    </a:cubicBezTo>
                    <a:cubicBezTo>
                      <a:pt x="7" y="97"/>
                      <a:pt x="7" y="97"/>
                      <a:pt x="7" y="97"/>
                    </a:cubicBezTo>
                    <a:cubicBezTo>
                      <a:pt x="7" y="108"/>
                      <a:pt x="7" y="108"/>
                      <a:pt x="7" y="108"/>
                    </a:cubicBezTo>
                    <a:cubicBezTo>
                      <a:pt x="0" y="108"/>
                      <a:pt x="0" y="108"/>
                      <a:pt x="0" y="108"/>
                    </a:cubicBezTo>
                    <a:cubicBezTo>
                      <a:pt x="0" y="113"/>
                      <a:pt x="0" y="113"/>
                      <a:pt x="0" y="113"/>
                    </a:cubicBezTo>
                    <a:cubicBezTo>
                      <a:pt x="7" y="113"/>
                      <a:pt x="7" y="113"/>
                      <a:pt x="7" y="113"/>
                    </a:cubicBezTo>
                    <a:cubicBezTo>
                      <a:pt x="7" y="122"/>
                      <a:pt x="7" y="122"/>
                      <a:pt x="7" y="122"/>
                    </a:cubicBezTo>
                    <a:cubicBezTo>
                      <a:pt x="0" y="122"/>
                      <a:pt x="0" y="122"/>
                      <a:pt x="0" y="122"/>
                    </a:cubicBezTo>
                    <a:cubicBezTo>
                      <a:pt x="0" y="127"/>
                      <a:pt x="0" y="127"/>
                      <a:pt x="0" y="127"/>
                    </a:cubicBezTo>
                    <a:cubicBezTo>
                      <a:pt x="7" y="127"/>
                      <a:pt x="7" y="127"/>
                      <a:pt x="7" y="127"/>
                    </a:cubicBezTo>
                    <a:cubicBezTo>
                      <a:pt x="7" y="139"/>
                      <a:pt x="7" y="139"/>
                      <a:pt x="7" y="139"/>
                    </a:cubicBezTo>
                    <a:cubicBezTo>
                      <a:pt x="0" y="139"/>
                      <a:pt x="0" y="139"/>
                      <a:pt x="0" y="139"/>
                    </a:cubicBezTo>
                    <a:cubicBezTo>
                      <a:pt x="0" y="144"/>
                      <a:pt x="0" y="144"/>
                      <a:pt x="0" y="144"/>
                    </a:cubicBezTo>
                    <a:cubicBezTo>
                      <a:pt x="7" y="144"/>
                      <a:pt x="7" y="144"/>
                      <a:pt x="7" y="144"/>
                    </a:cubicBezTo>
                    <a:cubicBezTo>
                      <a:pt x="7" y="153"/>
                      <a:pt x="7" y="153"/>
                      <a:pt x="7" y="153"/>
                    </a:cubicBezTo>
                    <a:cubicBezTo>
                      <a:pt x="0" y="153"/>
                      <a:pt x="0" y="153"/>
                      <a:pt x="0" y="153"/>
                    </a:cubicBezTo>
                    <a:cubicBezTo>
                      <a:pt x="0" y="158"/>
                      <a:pt x="0" y="158"/>
                      <a:pt x="0" y="158"/>
                    </a:cubicBezTo>
                    <a:cubicBezTo>
                      <a:pt x="7" y="158"/>
                      <a:pt x="7" y="158"/>
                      <a:pt x="7" y="158"/>
                    </a:cubicBezTo>
                    <a:cubicBezTo>
                      <a:pt x="7" y="159"/>
                      <a:pt x="7" y="159"/>
                      <a:pt x="7" y="159"/>
                    </a:cubicBezTo>
                    <a:cubicBezTo>
                      <a:pt x="7" y="162"/>
                      <a:pt x="9" y="165"/>
                      <a:pt x="12" y="165"/>
                    </a:cubicBezTo>
                    <a:cubicBezTo>
                      <a:pt x="13" y="165"/>
                      <a:pt x="13" y="165"/>
                      <a:pt x="13" y="165"/>
                    </a:cubicBezTo>
                    <a:cubicBezTo>
                      <a:pt x="13" y="171"/>
                      <a:pt x="13" y="171"/>
                      <a:pt x="13" y="171"/>
                    </a:cubicBezTo>
                    <a:cubicBezTo>
                      <a:pt x="18" y="171"/>
                      <a:pt x="18" y="171"/>
                      <a:pt x="18" y="171"/>
                    </a:cubicBezTo>
                    <a:cubicBezTo>
                      <a:pt x="18" y="165"/>
                      <a:pt x="18" y="165"/>
                      <a:pt x="18" y="165"/>
                    </a:cubicBezTo>
                    <a:cubicBezTo>
                      <a:pt x="30" y="165"/>
                      <a:pt x="30" y="165"/>
                      <a:pt x="30" y="165"/>
                    </a:cubicBezTo>
                    <a:cubicBezTo>
                      <a:pt x="30" y="171"/>
                      <a:pt x="30" y="171"/>
                      <a:pt x="30" y="171"/>
                    </a:cubicBezTo>
                    <a:cubicBezTo>
                      <a:pt x="35" y="171"/>
                      <a:pt x="35" y="171"/>
                      <a:pt x="35" y="171"/>
                    </a:cubicBezTo>
                    <a:cubicBezTo>
                      <a:pt x="35" y="165"/>
                      <a:pt x="35" y="165"/>
                      <a:pt x="35" y="165"/>
                    </a:cubicBezTo>
                    <a:cubicBezTo>
                      <a:pt x="44" y="165"/>
                      <a:pt x="44" y="165"/>
                      <a:pt x="44" y="165"/>
                    </a:cubicBezTo>
                    <a:cubicBezTo>
                      <a:pt x="44" y="171"/>
                      <a:pt x="44" y="171"/>
                      <a:pt x="44" y="171"/>
                    </a:cubicBezTo>
                    <a:cubicBezTo>
                      <a:pt x="49" y="171"/>
                      <a:pt x="49" y="171"/>
                      <a:pt x="49" y="171"/>
                    </a:cubicBezTo>
                    <a:cubicBezTo>
                      <a:pt x="49" y="165"/>
                      <a:pt x="49" y="165"/>
                      <a:pt x="49" y="165"/>
                    </a:cubicBezTo>
                    <a:cubicBezTo>
                      <a:pt x="61" y="165"/>
                      <a:pt x="61" y="165"/>
                      <a:pt x="61" y="165"/>
                    </a:cubicBezTo>
                    <a:cubicBezTo>
                      <a:pt x="61" y="171"/>
                      <a:pt x="61" y="171"/>
                      <a:pt x="61" y="171"/>
                    </a:cubicBezTo>
                    <a:cubicBezTo>
                      <a:pt x="66" y="171"/>
                      <a:pt x="66" y="171"/>
                      <a:pt x="66" y="171"/>
                    </a:cubicBezTo>
                    <a:cubicBezTo>
                      <a:pt x="66" y="165"/>
                      <a:pt x="66" y="165"/>
                      <a:pt x="66" y="165"/>
                    </a:cubicBezTo>
                    <a:cubicBezTo>
                      <a:pt x="75" y="165"/>
                      <a:pt x="75" y="165"/>
                      <a:pt x="75" y="165"/>
                    </a:cubicBezTo>
                    <a:cubicBezTo>
                      <a:pt x="75" y="171"/>
                      <a:pt x="75" y="171"/>
                      <a:pt x="75" y="171"/>
                    </a:cubicBezTo>
                    <a:cubicBezTo>
                      <a:pt x="80" y="171"/>
                      <a:pt x="80" y="171"/>
                      <a:pt x="80" y="171"/>
                    </a:cubicBezTo>
                    <a:cubicBezTo>
                      <a:pt x="80" y="165"/>
                      <a:pt x="80" y="165"/>
                      <a:pt x="80" y="165"/>
                    </a:cubicBezTo>
                    <a:cubicBezTo>
                      <a:pt x="91" y="165"/>
                      <a:pt x="91" y="165"/>
                      <a:pt x="91" y="165"/>
                    </a:cubicBezTo>
                    <a:cubicBezTo>
                      <a:pt x="91" y="171"/>
                      <a:pt x="91" y="171"/>
                      <a:pt x="91" y="171"/>
                    </a:cubicBezTo>
                    <a:cubicBezTo>
                      <a:pt x="97" y="171"/>
                      <a:pt x="97" y="171"/>
                      <a:pt x="97" y="171"/>
                    </a:cubicBezTo>
                    <a:cubicBezTo>
                      <a:pt x="97" y="165"/>
                      <a:pt x="97" y="165"/>
                      <a:pt x="97" y="165"/>
                    </a:cubicBezTo>
                    <a:cubicBezTo>
                      <a:pt x="108" y="165"/>
                      <a:pt x="108" y="165"/>
                      <a:pt x="108" y="165"/>
                    </a:cubicBezTo>
                    <a:cubicBezTo>
                      <a:pt x="108" y="171"/>
                      <a:pt x="108" y="171"/>
                      <a:pt x="108" y="171"/>
                    </a:cubicBezTo>
                    <a:cubicBezTo>
                      <a:pt x="113" y="171"/>
                      <a:pt x="113" y="171"/>
                      <a:pt x="113" y="171"/>
                    </a:cubicBezTo>
                    <a:cubicBezTo>
                      <a:pt x="113" y="165"/>
                      <a:pt x="113" y="165"/>
                      <a:pt x="113" y="165"/>
                    </a:cubicBezTo>
                    <a:cubicBezTo>
                      <a:pt x="122" y="165"/>
                      <a:pt x="122" y="165"/>
                      <a:pt x="122" y="165"/>
                    </a:cubicBezTo>
                    <a:cubicBezTo>
                      <a:pt x="122" y="171"/>
                      <a:pt x="122" y="171"/>
                      <a:pt x="122" y="171"/>
                    </a:cubicBezTo>
                    <a:cubicBezTo>
                      <a:pt x="127" y="171"/>
                      <a:pt x="127" y="171"/>
                      <a:pt x="127" y="171"/>
                    </a:cubicBezTo>
                    <a:cubicBezTo>
                      <a:pt x="127" y="165"/>
                      <a:pt x="127" y="165"/>
                      <a:pt x="127" y="165"/>
                    </a:cubicBezTo>
                    <a:cubicBezTo>
                      <a:pt x="139" y="165"/>
                      <a:pt x="139" y="165"/>
                      <a:pt x="139" y="165"/>
                    </a:cubicBezTo>
                    <a:cubicBezTo>
                      <a:pt x="139" y="171"/>
                      <a:pt x="139" y="171"/>
                      <a:pt x="139" y="171"/>
                    </a:cubicBezTo>
                    <a:cubicBezTo>
                      <a:pt x="144" y="171"/>
                      <a:pt x="144" y="171"/>
                      <a:pt x="144" y="171"/>
                    </a:cubicBezTo>
                    <a:cubicBezTo>
                      <a:pt x="144" y="165"/>
                      <a:pt x="144" y="165"/>
                      <a:pt x="144" y="165"/>
                    </a:cubicBezTo>
                    <a:cubicBezTo>
                      <a:pt x="153" y="165"/>
                      <a:pt x="153" y="165"/>
                      <a:pt x="153" y="165"/>
                    </a:cubicBezTo>
                    <a:cubicBezTo>
                      <a:pt x="153" y="171"/>
                      <a:pt x="153" y="171"/>
                      <a:pt x="153" y="171"/>
                    </a:cubicBezTo>
                    <a:cubicBezTo>
                      <a:pt x="158" y="171"/>
                      <a:pt x="158" y="171"/>
                      <a:pt x="158" y="171"/>
                    </a:cubicBezTo>
                    <a:cubicBezTo>
                      <a:pt x="158" y="165"/>
                      <a:pt x="158" y="165"/>
                      <a:pt x="158" y="165"/>
                    </a:cubicBezTo>
                    <a:cubicBezTo>
                      <a:pt x="159" y="165"/>
                      <a:pt x="159" y="165"/>
                      <a:pt x="159" y="165"/>
                    </a:cubicBezTo>
                    <a:cubicBezTo>
                      <a:pt x="162" y="165"/>
                      <a:pt x="165" y="162"/>
                      <a:pt x="165" y="159"/>
                    </a:cubicBezTo>
                    <a:cubicBezTo>
                      <a:pt x="165" y="158"/>
                      <a:pt x="165" y="158"/>
                      <a:pt x="165" y="158"/>
                    </a:cubicBezTo>
                    <a:cubicBezTo>
                      <a:pt x="171" y="158"/>
                      <a:pt x="171" y="158"/>
                      <a:pt x="171" y="158"/>
                    </a:cubicBezTo>
                    <a:cubicBezTo>
                      <a:pt x="171" y="153"/>
                      <a:pt x="171" y="153"/>
                      <a:pt x="171" y="153"/>
                    </a:cubicBezTo>
                    <a:cubicBezTo>
                      <a:pt x="165" y="153"/>
                      <a:pt x="165" y="153"/>
                      <a:pt x="165" y="153"/>
                    </a:cubicBezTo>
                    <a:cubicBezTo>
                      <a:pt x="165" y="144"/>
                      <a:pt x="165" y="144"/>
                      <a:pt x="165" y="144"/>
                    </a:cubicBezTo>
                    <a:cubicBezTo>
                      <a:pt x="171" y="144"/>
                      <a:pt x="171" y="144"/>
                      <a:pt x="171" y="144"/>
                    </a:cubicBezTo>
                    <a:cubicBezTo>
                      <a:pt x="171" y="139"/>
                      <a:pt x="171" y="139"/>
                      <a:pt x="171" y="139"/>
                    </a:cubicBezTo>
                    <a:cubicBezTo>
                      <a:pt x="165" y="139"/>
                      <a:pt x="165" y="139"/>
                      <a:pt x="165" y="139"/>
                    </a:cubicBezTo>
                    <a:cubicBezTo>
                      <a:pt x="165" y="127"/>
                      <a:pt x="165" y="127"/>
                      <a:pt x="165" y="127"/>
                    </a:cubicBezTo>
                    <a:cubicBezTo>
                      <a:pt x="171" y="127"/>
                      <a:pt x="171" y="127"/>
                      <a:pt x="171" y="127"/>
                    </a:cubicBezTo>
                    <a:cubicBezTo>
                      <a:pt x="171" y="122"/>
                      <a:pt x="171" y="122"/>
                      <a:pt x="171" y="122"/>
                    </a:cubicBezTo>
                    <a:cubicBezTo>
                      <a:pt x="165" y="122"/>
                      <a:pt x="165" y="122"/>
                      <a:pt x="165" y="122"/>
                    </a:cubicBezTo>
                    <a:cubicBezTo>
                      <a:pt x="165" y="113"/>
                      <a:pt x="165" y="113"/>
                      <a:pt x="165" y="113"/>
                    </a:cubicBezTo>
                    <a:cubicBezTo>
                      <a:pt x="171" y="113"/>
                      <a:pt x="171" y="113"/>
                      <a:pt x="171" y="113"/>
                    </a:cubicBezTo>
                    <a:cubicBezTo>
                      <a:pt x="171" y="108"/>
                      <a:pt x="171" y="108"/>
                      <a:pt x="171" y="108"/>
                    </a:cubicBezTo>
                    <a:cubicBezTo>
                      <a:pt x="165" y="108"/>
                      <a:pt x="165" y="108"/>
                      <a:pt x="165" y="108"/>
                    </a:cubicBezTo>
                    <a:cubicBezTo>
                      <a:pt x="165" y="97"/>
                      <a:pt x="165" y="97"/>
                      <a:pt x="165" y="97"/>
                    </a:cubicBezTo>
                    <a:cubicBezTo>
                      <a:pt x="171" y="97"/>
                      <a:pt x="171" y="97"/>
                      <a:pt x="171" y="97"/>
                    </a:cubicBezTo>
                    <a:cubicBezTo>
                      <a:pt x="171" y="91"/>
                      <a:pt x="171" y="91"/>
                      <a:pt x="171" y="91"/>
                    </a:cubicBezTo>
                    <a:cubicBezTo>
                      <a:pt x="165" y="91"/>
                      <a:pt x="165" y="91"/>
                      <a:pt x="165" y="91"/>
                    </a:cubicBezTo>
                    <a:cubicBezTo>
                      <a:pt x="165" y="80"/>
                      <a:pt x="165" y="80"/>
                      <a:pt x="165" y="80"/>
                    </a:cubicBezTo>
                    <a:cubicBezTo>
                      <a:pt x="171" y="80"/>
                      <a:pt x="171" y="80"/>
                      <a:pt x="171" y="80"/>
                    </a:cubicBezTo>
                    <a:cubicBezTo>
                      <a:pt x="171" y="75"/>
                      <a:pt x="171" y="75"/>
                      <a:pt x="171" y="75"/>
                    </a:cubicBezTo>
                    <a:cubicBezTo>
                      <a:pt x="165" y="75"/>
                      <a:pt x="165" y="75"/>
                      <a:pt x="165" y="75"/>
                    </a:cubicBezTo>
                    <a:cubicBezTo>
                      <a:pt x="165" y="66"/>
                      <a:pt x="165" y="66"/>
                      <a:pt x="165" y="66"/>
                    </a:cubicBezTo>
                    <a:cubicBezTo>
                      <a:pt x="171" y="66"/>
                      <a:pt x="171" y="66"/>
                      <a:pt x="171" y="66"/>
                    </a:cubicBezTo>
                    <a:cubicBezTo>
                      <a:pt x="171" y="60"/>
                      <a:pt x="171" y="60"/>
                      <a:pt x="171" y="60"/>
                    </a:cubicBezTo>
                    <a:cubicBezTo>
                      <a:pt x="165" y="60"/>
                      <a:pt x="165" y="60"/>
                      <a:pt x="165" y="60"/>
                    </a:cubicBezTo>
                    <a:cubicBezTo>
                      <a:pt x="165" y="49"/>
                      <a:pt x="165" y="49"/>
                      <a:pt x="165" y="49"/>
                    </a:cubicBezTo>
                    <a:cubicBezTo>
                      <a:pt x="171" y="49"/>
                      <a:pt x="171" y="49"/>
                      <a:pt x="171" y="49"/>
                    </a:cubicBezTo>
                    <a:cubicBezTo>
                      <a:pt x="171" y="44"/>
                      <a:pt x="171" y="44"/>
                      <a:pt x="171" y="44"/>
                    </a:cubicBezTo>
                    <a:cubicBezTo>
                      <a:pt x="165" y="44"/>
                      <a:pt x="165" y="44"/>
                      <a:pt x="165" y="44"/>
                    </a:cubicBezTo>
                    <a:cubicBezTo>
                      <a:pt x="165" y="35"/>
                      <a:pt x="165" y="35"/>
                      <a:pt x="165" y="35"/>
                    </a:cubicBezTo>
                    <a:cubicBezTo>
                      <a:pt x="171" y="35"/>
                      <a:pt x="171" y="35"/>
                      <a:pt x="171" y="35"/>
                    </a:cubicBezTo>
                    <a:cubicBezTo>
                      <a:pt x="171" y="30"/>
                      <a:pt x="171" y="30"/>
                      <a:pt x="171" y="30"/>
                    </a:cubicBezTo>
                    <a:cubicBezTo>
                      <a:pt x="165" y="30"/>
                      <a:pt x="165" y="30"/>
                      <a:pt x="165" y="30"/>
                    </a:cubicBezTo>
                    <a:cubicBezTo>
                      <a:pt x="165" y="18"/>
                      <a:pt x="165" y="18"/>
                      <a:pt x="165" y="18"/>
                    </a:cubicBezTo>
                    <a:lnTo>
                      <a:pt x="171" y="18"/>
                    </a:lnTo>
                    <a:close/>
                    <a:moveTo>
                      <a:pt x="160" y="159"/>
                    </a:moveTo>
                    <a:cubicBezTo>
                      <a:pt x="160" y="159"/>
                      <a:pt x="160" y="160"/>
                      <a:pt x="159" y="160"/>
                    </a:cubicBezTo>
                    <a:cubicBezTo>
                      <a:pt x="12" y="160"/>
                      <a:pt x="12" y="160"/>
                      <a:pt x="12" y="160"/>
                    </a:cubicBezTo>
                    <a:cubicBezTo>
                      <a:pt x="12" y="160"/>
                      <a:pt x="12" y="159"/>
                      <a:pt x="12" y="159"/>
                    </a:cubicBezTo>
                    <a:cubicBezTo>
                      <a:pt x="12" y="12"/>
                      <a:pt x="12" y="12"/>
                      <a:pt x="12" y="12"/>
                    </a:cubicBezTo>
                    <a:cubicBezTo>
                      <a:pt x="12" y="12"/>
                      <a:pt x="12" y="12"/>
                      <a:pt x="12" y="12"/>
                    </a:cubicBezTo>
                    <a:cubicBezTo>
                      <a:pt x="159" y="12"/>
                      <a:pt x="159" y="12"/>
                      <a:pt x="159" y="12"/>
                    </a:cubicBezTo>
                    <a:cubicBezTo>
                      <a:pt x="160" y="12"/>
                      <a:pt x="160" y="12"/>
                      <a:pt x="160" y="12"/>
                    </a:cubicBezTo>
                    <a:lnTo>
                      <a:pt x="160"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002060"/>
                  </a:solidFill>
                  <a:effectLst/>
                  <a:uLnTx/>
                  <a:uFillTx/>
                  <a:latin typeface="Segoe UI Semibold"/>
                  <a:ea typeface="+mn-ea"/>
                  <a:cs typeface="+mn-cs"/>
                </a:endParaRPr>
              </a:p>
            </p:txBody>
          </p:sp>
        </p:grpSp>
        <p:sp>
          <p:nvSpPr>
            <p:cNvPr id="229" name="TextBox 228">
              <a:extLst>
                <a:ext uri="{FF2B5EF4-FFF2-40B4-BE49-F238E27FC236}">
                  <a16:creationId xmlns:a16="http://schemas.microsoft.com/office/drawing/2014/main" id="{818A106E-81D0-40C7-A35D-FBBCA550B57A}"/>
                </a:ext>
              </a:extLst>
            </p:cNvPr>
            <p:cNvSpPr txBox="1"/>
            <p:nvPr/>
          </p:nvSpPr>
          <p:spPr>
            <a:xfrm>
              <a:off x="7417830" y="3036881"/>
              <a:ext cx="2693670" cy="560756"/>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Segoe UI Semibold"/>
                  <a:ea typeface="+mn-ea"/>
                  <a:cs typeface="+mn-cs"/>
                </a:rPr>
                <a:t>CPU</a:t>
              </a:r>
            </a:p>
          </p:txBody>
        </p:sp>
      </p:grpSp>
      <p:grpSp>
        <p:nvGrpSpPr>
          <p:cNvPr id="232" name="Group 231">
            <a:extLst>
              <a:ext uri="{FF2B5EF4-FFF2-40B4-BE49-F238E27FC236}">
                <a16:creationId xmlns:a16="http://schemas.microsoft.com/office/drawing/2014/main" id="{ED619EFD-8604-4332-901D-C28322A46F2E}"/>
              </a:ext>
            </a:extLst>
          </p:cNvPr>
          <p:cNvGrpSpPr/>
          <p:nvPr/>
        </p:nvGrpSpPr>
        <p:grpSpPr>
          <a:xfrm>
            <a:off x="8926110" y="5411435"/>
            <a:ext cx="821808" cy="686774"/>
            <a:chOff x="7417830" y="2130188"/>
            <a:chExt cx="2693670" cy="2275044"/>
          </a:xfrm>
        </p:grpSpPr>
        <p:grpSp>
          <p:nvGrpSpPr>
            <p:cNvPr id="233" name="Group 232">
              <a:extLst>
                <a:ext uri="{FF2B5EF4-FFF2-40B4-BE49-F238E27FC236}">
                  <a16:creationId xmlns:a16="http://schemas.microsoft.com/office/drawing/2014/main" id="{FA1FB855-35EF-4457-98F5-6EA1D176BACF}"/>
                </a:ext>
              </a:extLst>
            </p:cNvPr>
            <p:cNvGrpSpPr/>
            <p:nvPr/>
          </p:nvGrpSpPr>
          <p:grpSpPr>
            <a:xfrm>
              <a:off x="7627142" y="2130188"/>
              <a:ext cx="2275048" cy="2275044"/>
              <a:chOff x="7675552" y="2178598"/>
              <a:chExt cx="2178228" cy="2178224"/>
            </a:xfrm>
          </p:grpSpPr>
          <p:sp>
            <p:nvSpPr>
              <p:cNvPr id="235" name="Freeform 13">
                <a:extLst>
                  <a:ext uri="{FF2B5EF4-FFF2-40B4-BE49-F238E27FC236}">
                    <a16:creationId xmlns:a16="http://schemas.microsoft.com/office/drawing/2014/main" id="{C52539DD-C618-4430-9C3B-D0341126D565}"/>
                  </a:ext>
                </a:extLst>
              </p:cNvPr>
              <p:cNvSpPr>
                <a:spLocks noEditPoints="1"/>
              </p:cNvSpPr>
              <p:nvPr/>
            </p:nvSpPr>
            <p:spPr bwMode="auto">
              <a:xfrm>
                <a:off x="8056993" y="2561340"/>
                <a:ext cx="1427392" cy="1426766"/>
              </a:xfrm>
              <a:custGeom>
                <a:avLst/>
                <a:gdLst>
                  <a:gd name="T0" fmla="*/ 101 w 112"/>
                  <a:gd name="T1" fmla="*/ 0 h 112"/>
                  <a:gd name="T2" fmla="*/ 10 w 112"/>
                  <a:gd name="T3" fmla="*/ 0 h 112"/>
                  <a:gd name="T4" fmla="*/ 0 w 112"/>
                  <a:gd name="T5" fmla="*/ 10 h 112"/>
                  <a:gd name="T6" fmla="*/ 0 w 112"/>
                  <a:gd name="T7" fmla="*/ 101 h 112"/>
                  <a:gd name="T8" fmla="*/ 10 w 112"/>
                  <a:gd name="T9" fmla="*/ 112 h 112"/>
                  <a:gd name="T10" fmla="*/ 101 w 112"/>
                  <a:gd name="T11" fmla="*/ 112 h 112"/>
                  <a:gd name="T12" fmla="*/ 112 w 112"/>
                  <a:gd name="T13" fmla="*/ 101 h 112"/>
                  <a:gd name="T14" fmla="*/ 112 w 112"/>
                  <a:gd name="T15" fmla="*/ 10 h 112"/>
                  <a:gd name="T16" fmla="*/ 101 w 112"/>
                  <a:gd name="T17" fmla="*/ 0 h 112"/>
                  <a:gd name="T18" fmla="*/ 107 w 112"/>
                  <a:gd name="T19" fmla="*/ 101 h 112"/>
                  <a:gd name="T20" fmla="*/ 101 w 112"/>
                  <a:gd name="T21" fmla="*/ 107 h 112"/>
                  <a:gd name="T22" fmla="*/ 10 w 112"/>
                  <a:gd name="T23" fmla="*/ 107 h 112"/>
                  <a:gd name="T24" fmla="*/ 5 w 112"/>
                  <a:gd name="T25" fmla="*/ 101 h 112"/>
                  <a:gd name="T26" fmla="*/ 5 w 112"/>
                  <a:gd name="T27" fmla="*/ 10 h 112"/>
                  <a:gd name="T28" fmla="*/ 10 w 112"/>
                  <a:gd name="T29" fmla="*/ 5 h 112"/>
                  <a:gd name="T30" fmla="*/ 101 w 112"/>
                  <a:gd name="T31" fmla="*/ 5 h 112"/>
                  <a:gd name="T32" fmla="*/ 107 w 112"/>
                  <a:gd name="T33" fmla="*/ 10 h 112"/>
                  <a:gd name="T34" fmla="*/ 107 w 112"/>
                  <a:gd name="T35" fmla="*/ 10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 h="112">
                    <a:moveTo>
                      <a:pt x="101" y="0"/>
                    </a:moveTo>
                    <a:cubicBezTo>
                      <a:pt x="10" y="0"/>
                      <a:pt x="10" y="0"/>
                      <a:pt x="10" y="0"/>
                    </a:cubicBezTo>
                    <a:cubicBezTo>
                      <a:pt x="4" y="0"/>
                      <a:pt x="0" y="4"/>
                      <a:pt x="0" y="10"/>
                    </a:cubicBezTo>
                    <a:cubicBezTo>
                      <a:pt x="0" y="101"/>
                      <a:pt x="0" y="101"/>
                      <a:pt x="0" y="101"/>
                    </a:cubicBezTo>
                    <a:cubicBezTo>
                      <a:pt x="0" y="107"/>
                      <a:pt x="4" y="112"/>
                      <a:pt x="10" y="112"/>
                    </a:cubicBezTo>
                    <a:cubicBezTo>
                      <a:pt x="101" y="112"/>
                      <a:pt x="101" y="112"/>
                      <a:pt x="101" y="112"/>
                    </a:cubicBezTo>
                    <a:cubicBezTo>
                      <a:pt x="107" y="112"/>
                      <a:pt x="112" y="107"/>
                      <a:pt x="112" y="101"/>
                    </a:cubicBezTo>
                    <a:cubicBezTo>
                      <a:pt x="112" y="10"/>
                      <a:pt x="112" y="10"/>
                      <a:pt x="112" y="10"/>
                    </a:cubicBezTo>
                    <a:cubicBezTo>
                      <a:pt x="112" y="4"/>
                      <a:pt x="107" y="0"/>
                      <a:pt x="101" y="0"/>
                    </a:cubicBezTo>
                    <a:close/>
                    <a:moveTo>
                      <a:pt x="107" y="101"/>
                    </a:moveTo>
                    <a:cubicBezTo>
                      <a:pt x="107" y="104"/>
                      <a:pt x="104" y="107"/>
                      <a:pt x="101" y="107"/>
                    </a:cubicBezTo>
                    <a:cubicBezTo>
                      <a:pt x="10" y="107"/>
                      <a:pt x="10" y="107"/>
                      <a:pt x="10" y="107"/>
                    </a:cubicBezTo>
                    <a:cubicBezTo>
                      <a:pt x="7" y="107"/>
                      <a:pt x="5" y="104"/>
                      <a:pt x="5" y="101"/>
                    </a:cubicBezTo>
                    <a:cubicBezTo>
                      <a:pt x="5" y="10"/>
                      <a:pt x="5" y="10"/>
                      <a:pt x="5" y="10"/>
                    </a:cubicBezTo>
                    <a:cubicBezTo>
                      <a:pt x="5" y="7"/>
                      <a:pt x="7" y="5"/>
                      <a:pt x="10" y="5"/>
                    </a:cubicBezTo>
                    <a:cubicBezTo>
                      <a:pt x="101" y="5"/>
                      <a:pt x="101" y="5"/>
                      <a:pt x="101" y="5"/>
                    </a:cubicBezTo>
                    <a:cubicBezTo>
                      <a:pt x="104" y="5"/>
                      <a:pt x="107" y="7"/>
                      <a:pt x="107" y="10"/>
                    </a:cubicBezTo>
                    <a:lnTo>
                      <a:pt x="107" y="10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002060"/>
                  </a:solidFill>
                  <a:effectLst/>
                  <a:uLnTx/>
                  <a:uFillTx/>
                  <a:latin typeface="Segoe UI Semibold"/>
                  <a:ea typeface="+mn-ea"/>
                  <a:cs typeface="+mn-cs"/>
                </a:endParaRPr>
              </a:p>
            </p:txBody>
          </p:sp>
          <p:sp>
            <p:nvSpPr>
              <p:cNvPr id="236" name="Freeform 14">
                <a:extLst>
                  <a:ext uri="{FF2B5EF4-FFF2-40B4-BE49-F238E27FC236}">
                    <a16:creationId xmlns:a16="http://schemas.microsoft.com/office/drawing/2014/main" id="{FAC9AE7A-5A65-4B7B-8157-C86449EF427E}"/>
                  </a:ext>
                </a:extLst>
              </p:cNvPr>
              <p:cNvSpPr>
                <a:spLocks noEditPoints="1"/>
              </p:cNvSpPr>
              <p:nvPr/>
            </p:nvSpPr>
            <p:spPr bwMode="auto">
              <a:xfrm>
                <a:off x="7675552" y="2178598"/>
                <a:ext cx="2178228" cy="2178224"/>
              </a:xfrm>
              <a:custGeom>
                <a:avLst/>
                <a:gdLst>
                  <a:gd name="T0" fmla="*/ 165 w 171"/>
                  <a:gd name="T1" fmla="*/ 13 h 171"/>
                  <a:gd name="T2" fmla="*/ 158 w 171"/>
                  <a:gd name="T3" fmla="*/ 6 h 171"/>
                  <a:gd name="T4" fmla="*/ 153 w 171"/>
                  <a:gd name="T5" fmla="*/ 6 h 171"/>
                  <a:gd name="T6" fmla="*/ 139 w 171"/>
                  <a:gd name="T7" fmla="*/ 0 h 171"/>
                  <a:gd name="T8" fmla="*/ 127 w 171"/>
                  <a:gd name="T9" fmla="*/ 0 h 171"/>
                  <a:gd name="T10" fmla="*/ 113 w 171"/>
                  <a:gd name="T11" fmla="*/ 6 h 171"/>
                  <a:gd name="T12" fmla="*/ 108 w 171"/>
                  <a:gd name="T13" fmla="*/ 6 h 171"/>
                  <a:gd name="T14" fmla="*/ 91 w 171"/>
                  <a:gd name="T15" fmla="*/ 0 h 171"/>
                  <a:gd name="T16" fmla="*/ 80 w 171"/>
                  <a:gd name="T17" fmla="*/ 0 h 171"/>
                  <a:gd name="T18" fmla="*/ 66 w 171"/>
                  <a:gd name="T19" fmla="*/ 6 h 171"/>
                  <a:gd name="T20" fmla="*/ 61 w 171"/>
                  <a:gd name="T21" fmla="*/ 6 h 171"/>
                  <a:gd name="T22" fmla="*/ 44 w 171"/>
                  <a:gd name="T23" fmla="*/ 0 h 171"/>
                  <a:gd name="T24" fmla="*/ 35 w 171"/>
                  <a:gd name="T25" fmla="*/ 0 h 171"/>
                  <a:gd name="T26" fmla="*/ 18 w 171"/>
                  <a:gd name="T27" fmla="*/ 6 h 171"/>
                  <a:gd name="T28" fmla="*/ 13 w 171"/>
                  <a:gd name="T29" fmla="*/ 6 h 171"/>
                  <a:gd name="T30" fmla="*/ 7 w 171"/>
                  <a:gd name="T31" fmla="*/ 13 h 171"/>
                  <a:gd name="T32" fmla="*/ 7 w 171"/>
                  <a:gd name="T33" fmla="*/ 18 h 171"/>
                  <a:gd name="T34" fmla="*/ 0 w 171"/>
                  <a:gd name="T35" fmla="*/ 35 h 171"/>
                  <a:gd name="T36" fmla="*/ 0 w 171"/>
                  <a:gd name="T37" fmla="*/ 44 h 171"/>
                  <a:gd name="T38" fmla="*/ 7 w 171"/>
                  <a:gd name="T39" fmla="*/ 60 h 171"/>
                  <a:gd name="T40" fmla="*/ 7 w 171"/>
                  <a:gd name="T41" fmla="*/ 66 h 171"/>
                  <a:gd name="T42" fmla="*/ 0 w 171"/>
                  <a:gd name="T43" fmla="*/ 80 h 171"/>
                  <a:gd name="T44" fmla="*/ 0 w 171"/>
                  <a:gd name="T45" fmla="*/ 91 h 171"/>
                  <a:gd name="T46" fmla="*/ 7 w 171"/>
                  <a:gd name="T47" fmla="*/ 108 h 171"/>
                  <a:gd name="T48" fmla="*/ 7 w 171"/>
                  <a:gd name="T49" fmla="*/ 113 h 171"/>
                  <a:gd name="T50" fmla="*/ 0 w 171"/>
                  <a:gd name="T51" fmla="*/ 127 h 171"/>
                  <a:gd name="T52" fmla="*/ 0 w 171"/>
                  <a:gd name="T53" fmla="*/ 139 h 171"/>
                  <a:gd name="T54" fmla="*/ 7 w 171"/>
                  <a:gd name="T55" fmla="*/ 153 h 171"/>
                  <a:gd name="T56" fmla="*/ 7 w 171"/>
                  <a:gd name="T57" fmla="*/ 158 h 171"/>
                  <a:gd name="T58" fmla="*/ 13 w 171"/>
                  <a:gd name="T59" fmla="*/ 165 h 171"/>
                  <a:gd name="T60" fmla="*/ 18 w 171"/>
                  <a:gd name="T61" fmla="*/ 165 h 171"/>
                  <a:gd name="T62" fmla="*/ 35 w 171"/>
                  <a:gd name="T63" fmla="*/ 171 h 171"/>
                  <a:gd name="T64" fmla="*/ 44 w 171"/>
                  <a:gd name="T65" fmla="*/ 171 h 171"/>
                  <a:gd name="T66" fmla="*/ 61 w 171"/>
                  <a:gd name="T67" fmla="*/ 165 h 171"/>
                  <a:gd name="T68" fmla="*/ 66 w 171"/>
                  <a:gd name="T69" fmla="*/ 165 h 171"/>
                  <a:gd name="T70" fmla="*/ 80 w 171"/>
                  <a:gd name="T71" fmla="*/ 171 h 171"/>
                  <a:gd name="T72" fmla="*/ 91 w 171"/>
                  <a:gd name="T73" fmla="*/ 171 h 171"/>
                  <a:gd name="T74" fmla="*/ 108 w 171"/>
                  <a:gd name="T75" fmla="*/ 165 h 171"/>
                  <a:gd name="T76" fmla="*/ 113 w 171"/>
                  <a:gd name="T77" fmla="*/ 165 h 171"/>
                  <a:gd name="T78" fmla="*/ 127 w 171"/>
                  <a:gd name="T79" fmla="*/ 171 h 171"/>
                  <a:gd name="T80" fmla="*/ 139 w 171"/>
                  <a:gd name="T81" fmla="*/ 171 h 171"/>
                  <a:gd name="T82" fmla="*/ 153 w 171"/>
                  <a:gd name="T83" fmla="*/ 165 h 171"/>
                  <a:gd name="T84" fmla="*/ 158 w 171"/>
                  <a:gd name="T85" fmla="*/ 165 h 171"/>
                  <a:gd name="T86" fmla="*/ 165 w 171"/>
                  <a:gd name="T87" fmla="*/ 158 h 171"/>
                  <a:gd name="T88" fmla="*/ 165 w 171"/>
                  <a:gd name="T89" fmla="*/ 153 h 171"/>
                  <a:gd name="T90" fmla="*/ 171 w 171"/>
                  <a:gd name="T91" fmla="*/ 139 h 171"/>
                  <a:gd name="T92" fmla="*/ 171 w 171"/>
                  <a:gd name="T93" fmla="*/ 127 h 171"/>
                  <a:gd name="T94" fmla="*/ 165 w 171"/>
                  <a:gd name="T95" fmla="*/ 113 h 171"/>
                  <a:gd name="T96" fmla="*/ 165 w 171"/>
                  <a:gd name="T97" fmla="*/ 108 h 171"/>
                  <a:gd name="T98" fmla="*/ 171 w 171"/>
                  <a:gd name="T99" fmla="*/ 91 h 171"/>
                  <a:gd name="T100" fmla="*/ 171 w 171"/>
                  <a:gd name="T101" fmla="*/ 80 h 171"/>
                  <a:gd name="T102" fmla="*/ 165 w 171"/>
                  <a:gd name="T103" fmla="*/ 66 h 171"/>
                  <a:gd name="T104" fmla="*/ 165 w 171"/>
                  <a:gd name="T105" fmla="*/ 60 h 171"/>
                  <a:gd name="T106" fmla="*/ 171 w 171"/>
                  <a:gd name="T107" fmla="*/ 44 h 171"/>
                  <a:gd name="T108" fmla="*/ 171 w 171"/>
                  <a:gd name="T109" fmla="*/ 35 h 171"/>
                  <a:gd name="T110" fmla="*/ 165 w 171"/>
                  <a:gd name="T111" fmla="*/ 18 h 171"/>
                  <a:gd name="T112" fmla="*/ 159 w 171"/>
                  <a:gd name="T113" fmla="*/ 160 h 171"/>
                  <a:gd name="T114" fmla="*/ 12 w 171"/>
                  <a:gd name="T115" fmla="*/ 12 h 171"/>
                  <a:gd name="T116" fmla="*/ 160 w 171"/>
                  <a:gd name="T117" fmla="*/ 1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1" h="171">
                    <a:moveTo>
                      <a:pt x="171" y="18"/>
                    </a:moveTo>
                    <a:cubicBezTo>
                      <a:pt x="171" y="13"/>
                      <a:pt x="171" y="13"/>
                      <a:pt x="171" y="13"/>
                    </a:cubicBezTo>
                    <a:cubicBezTo>
                      <a:pt x="165" y="13"/>
                      <a:pt x="165" y="13"/>
                      <a:pt x="165" y="13"/>
                    </a:cubicBezTo>
                    <a:cubicBezTo>
                      <a:pt x="165" y="12"/>
                      <a:pt x="165" y="12"/>
                      <a:pt x="165" y="12"/>
                    </a:cubicBezTo>
                    <a:cubicBezTo>
                      <a:pt x="165" y="9"/>
                      <a:pt x="162" y="6"/>
                      <a:pt x="159" y="6"/>
                    </a:cubicBezTo>
                    <a:cubicBezTo>
                      <a:pt x="158" y="6"/>
                      <a:pt x="158" y="6"/>
                      <a:pt x="158" y="6"/>
                    </a:cubicBezTo>
                    <a:cubicBezTo>
                      <a:pt x="158" y="0"/>
                      <a:pt x="158" y="0"/>
                      <a:pt x="158" y="0"/>
                    </a:cubicBezTo>
                    <a:cubicBezTo>
                      <a:pt x="153" y="0"/>
                      <a:pt x="153" y="0"/>
                      <a:pt x="153" y="0"/>
                    </a:cubicBezTo>
                    <a:cubicBezTo>
                      <a:pt x="153" y="6"/>
                      <a:pt x="153" y="6"/>
                      <a:pt x="153" y="6"/>
                    </a:cubicBezTo>
                    <a:cubicBezTo>
                      <a:pt x="144" y="6"/>
                      <a:pt x="144" y="6"/>
                      <a:pt x="144" y="6"/>
                    </a:cubicBezTo>
                    <a:cubicBezTo>
                      <a:pt x="144" y="0"/>
                      <a:pt x="144" y="0"/>
                      <a:pt x="144" y="0"/>
                    </a:cubicBezTo>
                    <a:cubicBezTo>
                      <a:pt x="139" y="0"/>
                      <a:pt x="139" y="0"/>
                      <a:pt x="139" y="0"/>
                    </a:cubicBezTo>
                    <a:cubicBezTo>
                      <a:pt x="139" y="6"/>
                      <a:pt x="139" y="6"/>
                      <a:pt x="139" y="6"/>
                    </a:cubicBezTo>
                    <a:cubicBezTo>
                      <a:pt x="127" y="6"/>
                      <a:pt x="127" y="6"/>
                      <a:pt x="127" y="6"/>
                    </a:cubicBezTo>
                    <a:cubicBezTo>
                      <a:pt x="127" y="0"/>
                      <a:pt x="127" y="0"/>
                      <a:pt x="127" y="0"/>
                    </a:cubicBezTo>
                    <a:cubicBezTo>
                      <a:pt x="122" y="0"/>
                      <a:pt x="122" y="0"/>
                      <a:pt x="122" y="0"/>
                    </a:cubicBezTo>
                    <a:cubicBezTo>
                      <a:pt x="122" y="6"/>
                      <a:pt x="122" y="6"/>
                      <a:pt x="122" y="6"/>
                    </a:cubicBezTo>
                    <a:cubicBezTo>
                      <a:pt x="113" y="6"/>
                      <a:pt x="113" y="6"/>
                      <a:pt x="113" y="6"/>
                    </a:cubicBezTo>
                    <a:cubicBezTo>
                      <a:pt x="113" y="0"/>
                      <a:pt x="113" y="0"/>
                      <a:pt x="113" y="0"/>
                    </a:cubicBezTo>
                    <a:cubicBezTo>
                      <a:pt x="108" y="0"/>
                      <a:pt x="108" y="0"/>
                      <a:pt x="108" y="0"/>
                    </a:cubicBezTo>
                    <a:cubicBezTo>
                      <a:pt x="108" y="6"/>
                      <a:pt x="108" y="6"/>
                      <a:pt x="108" y="6"/>
                    </a:cubicBezTo>
                    <a:cubicBezTo>
                      <a:pt x="97" y="6"/>
                      <a:pt x="97" y="6"/>
                      <a:pt x="97" y="6"/>
                    </a:cubicBezTo>
                    <a:cubicBezTo>
                      <a:pt x="97" y="0"/>
                      <a:pt x="97" y="0"/>
                      <a:pt x="97" y="0"/>
                    </a:cubicBezTo>
                    <a:cubicBezTo>
                      <a:pt x="91" y="0"/>
                      <a:pt x="91" y="0"/>
                      <a:pt x="91" y="0"/>
                    </a:cubicBezTo>
                    <a:cubicBezTo>
                      <a:pt x="91" y="6"/>
                      <a:pt x="91" y="6"/>
                      <a:pt x="91" y="6"/>
                    </a:cubicBezTo>
                    <a:cubicBezTo>
                      <a:pt x="80" y="6"/>
                      <a:pt x="80" y="6"/>
                      <a:pt x="80" y="6"/>
                    </a:cubicBezTo>
                    <a:cubicBezTo>
                      <a:pt x="80" y="0"/>
                      <a:pt x="80" y="0"/>
                      <a:pt x="80" y="0"/>
                    </a:cubicBezTo>
                    <a:cubicBezTo>
                      <a:pt x="75" y="0"/>
                      <a:pt x="75" y="0"/>
                      <a:pt x="75" y="0"/>
                    </a:cubicBezTo>
                    <a:cubicBezTo>
                      <a:pt x="75" y="6"/>
                      <a:pt x="75" y="6"/>
                      <a:pt x="75" y="6"/>
                    </a:cubicBezTo>
                    <a:cubicBezTo>
                      <a:pt x="66" y="6"/>
                      <a:pt x="66" y="6"/>
                      <a:pt x="66" y="6"/>
                    </a:cubicBezTo>
                    <a:cubicBezTo>
                      <a:pt x="66" y="0"/>
                      <a:pt x="66" y="0"/>
                      <a:pt x="66" y="0"/>
                    </a:cubicBezTo>
                    <a:cubicBezTo>
                      <a:pt x="61" y="0"/>
                      <a:pt x="61" y="0"/>
                      <a:pt x="61" y="0"/>
                    </a:cubicBezTo>
                    <a:cubicBezTo>
                      <a:pt x="61" y="6"/>
                      <a:pt x="61" y="6"/>
                      <a:pt x="61" y="6"/>
                    </a:cubicBezTo>
                    <a:cubicBezTo>
                      <a:pt x="49" y="6"/>
                      <a:pt x="49" y="6"/>
                      <a:pt x="49" y="6"/>
                    </a:cubicBezTo>
                    <a:cubicBezTo>
                      <a:pt x="49" y="0"/>
                      <a:pt x="49" y="0"/>
                      <a:pt x="49" y="0"/>
                    </a:cubicBezTo>
                    <a:cubicBezTo>
                      <a:pt x="44" y="0"/>
                      <a:pt x="44" y="0"/>
                      <a:pt x="44" y="0"/>
                    </a:cubicBezTo>
                    <a:cubicBezTo>
                      <a:pt x="44" y="6"/>
                      <a:pt x="44" y="6"/>
                      <a:pt x="44" y="6"/>
                    </a:cubicBezTo>
                    <a:cubicBezTo>
                      <a:pt x="35" y="6"/>
                      <a:pt x="35" y="6"/>
                      <a:pt x="35" y="6"/>
                    </a:cubicBezTo>
                    <a:cubicBezTo>
                      <a:pt x="35" y="0"/>
                      <a:pt x="35" y="0"/>
                      <a:pt x="35" y="0"/>
                    </a:cubicBezTo>
                    <a:cubicBezTo>
                      <a:pt x="30" y="0"/>
                      <a:pt x="30" y="0"/>
                      <a:pt x="30" y="0"/>
                    </a:cubicBezTo>
                    <a:cubicBezTo>
                      <a:pt x="30" y="6"/>
                      <a:pt x="30" y="6"/>
                      <a:pt x="30" y="6"/>
                    </a:cubicBezTo>
                    <a:cubicBezTo>
                      <a:pt x="18" y="6"/>
                      <a:pt x="18" y="6"/>
                      <a:pt x="18" y="6"/>
                    </a:cubicBezTo>
                    <a:cubicBezTo>
                      <a:pt x="18" y="0"/>
                      <a:pt x="18" y="0"/>
                      <a:pt x="18" y="0"/>
                    </a:cubicBezTo>
                    <a:cubicBezTo>
                      <a:pt x="13" y="0"/>
                      <a:pt x="13" y="0"/>
                      <a:pt x="13" y="0"/>
                    </a:cubicBezTo>
                    <a:cubicBezTo>
                      <a:pt x="13" y="6"/>
                      <a:pt x="13" y="6"/>
                      <a:pt x="13" y="6"/>
                    </a:cubicBezTo>
                    <a:cubicBezTo>
                      <a:pt x="12" y="6"/>
                      <a:pt x="12" y="6"/>
                      <a:pt x="12" y="6"/>
                    </a:cubicBezTo>
                    <a:cubicBezTo>
                      <a:pt x="9" y="6"/>
                      <a:pt x="7" y="9"/>
                      <a:pt x="7" y="12"/>
                    </a:cubicBezTo>
                    <a:cubicBezTo>
                      <a:pt x="7" y="13"/>
                      <a:pt x="7" y="13"/>
                      <a:pt x="7" y="13"/>
                    </a:cubicBezTo>
                    <a:cubicBezTo>
                      <a:pt x="0" y="13"/>
                      <a:pt x="0" y="13"/>
                      <a:pt x="0" y="13"/>
                    </a:cubicBezTo>
                    <a:cubicBezTo>
                      <a:pt x="0" y="18"/>
                      <a:pt x="0" y="18"/>
                      <a:pt x="0" y="18"/>
                    </a:cubicBezTo>
                    <a:cubicBezTo>
                      <a:pt x="7" y="18"/>
                      <a:pt x="7" y="18"/>
                      <a:pt x="7" y="18"/>
                    </a:cubicBezTo>
                    <a:cubicBezTo>
                      <a:pt x="7" y="30"/>
                      <a:pt x="7" y="30"/>
                      <a:pt x="7" y="30"/>
                    </a:cubicBezTo>
                    <a:cubicBezTo>
                      <a:pt x="0" y="30"/>
                      <a:pt x="0" y="30"/>
                      <a:pt x="0" y="30"/>
                    </a:cubicBezTo>
                    <a:cubicBezTo>
                      <a:pt x="0" y="35"/>
                      <a:pt x="0" y="35"/>
                      <a:pt x="0" y="35"/>
                    </a:cubicBezTo>
                    <a:cubicBezTo>
                      <a:pt x="7" y="35"/>
                      <a:pt x="7" y="35"/>
                      <a:pt x="7" y="35"/>
                    </a:cubicBezTo>
                    <a:cubicBezTo>
                      <a:pt x="7" y="44"/>
                      <a:pt x="7" y="44"/>
                      <a:pt x="7" y="44"/>
                    </a:cubicBezTo>
                    <a:cubicBezTo>
                      <a:pt x="0" y="44"/>
                      <a:pt x="0" y="44"/>
                      <a:pt x="0" y="44"/>
                    </a:cubicBezTo>
                    <a:cubicBezTo>
                      <a:pt x="0" y="49"/>
                      <a:pt x="0" y="49"/>
                      <a:pt x="0" y="49"/>
                    </a:cubicBezTo>
                    <a:cubicBezTo>
                      <a:pt x="7" y="49"/>
                      <a:pt x="7" y="49"/>
                      <a:pt x="7" y="49"/>
                    </a:cubicBezTo>
                    <a:cubicBezTo>
                      <a:pt x="7" y="60"/>
                      <a:pt x="7" y="60"/>
                      <a:pt x="7" y="60"/>
                    </a:cubicBezTo>
                    <a:cubicBezTo>
                      <a:pt x="0" y="60"/>
                      <a:pt x="0" y="60"/>
                      <a:pt x="0" y="60"/>
                    </a:cubicBezTo>
                    <a:cubicBezTo>
                      <a:pt x="0" y="66"/>
                      <a:pt x="0" y="66"/>
                      <a:pt x="0" y="66"/>
                    </a:cubicBezTo>
                    <a:cubicBezTo>
                      <a:pt x="7" y="66"/>
                      <a:pt x="7" y="66"/>
                      <a:pt x="7" y="66"/>
                    </a:cubicBezTo>
                    <a:cubicBezTo>
                      <a:pt x="7" y="75"/>
                      <a:pt x="7" y="75"/>
                      <a:pt x="7" y="75"/>
                    </a:cubicBezTo>
                    <a:cubicBezTo>
                      <a:pt x="0" y="75"/>
                      <a:pt x="0" y="75"/>
                      <a:pt x="0" y="75"/>
                    </a:cubicBezTo>
                    <a:cubicBezTo>
                      <a:pt x="0" y="80"/>
                      <a:pt x="0" y="80"/>
                      <a:pt x="0" y="80"/>
                    </a:cubicBezTo>
                    <a:cubicBezTo>
                      <a:pt x="7" y="80"/>
                      <a:pt x="7" y="80"/>
                      <a:pt x="7" y="80"/>
                    </a:cubicBezTo>
                    <a:cubicBezTo>
                      <a:pt x="7" y="91"/>
                      <a:pt x="7" y="91"/>
                      <a:pt x="7" y="91"/>
                    </a:cubicBezTo>
                    <a:cubicBezTo>
                      <a:pt x="0" y="91"/>
                      <a:pt x="0" y="91"/>
                      <a:pt x="0" y="91"/>
                    </a:cubicBezTo>
                    <a:cubicBezTo>
                      <a:pt x="0" y="97"/>
                      <a:pt x="0" y="97"/>
                      <a:pt x="0" y="97"/>
                    </a:cubicBezTo>
                    <a:cubicBezTo>
                      <a:pt x="7" y="97"/>
                      <a:pt x="7" y="97"/>
                      <a:pt x="7" y="97"/>
                    </a:cubicBezTo>
                    <a:cubicBezTo>
                      <a:pt x="7" y="108"/>
                      <a:pt x="7" y="108"/>
                      <a:pt x="7" y="108"/>
                    </a:cubicBezTo>
                    <a:cubicBezTo>
                      <a:pt x="0" y="108"/>
                      <a:pt x="0" y="108"/>
                      <a:pt x="0" y="108"/>
                    </a:cubicBezTo>
                    <a:cubicBezTo>
                      <a:pt x="0" y="113"/>
                      <a:pt x="0" y="113"/>
                      <a:pt x="0" y="113"/>
                    </a:cubicBezTo>
                    <a:cubicBezTo>
                      <a:pt x="7" y="113"/>
                      <a:pt x="7" y="113"/>
                      <a:pt x="7" y="113"/>
                    </a:cubicBezTo>
                    <a:cubicBezTo>
                      <a:pt x="7" y="122"/>
                      <a:pt x="7" y="122"/>
                      <a:pt x="7" y="122"/>
                    </a:cubicBezTo>
                    <a:cubicBezTo>
                      <a:pt x="0" y="122"/>
                      <a:pt x="0" y="122"/>
                      <a:pt x="0" y="122"/>
                    </a:cubicBezTo>
                    <a:cubicBezTo>
                      <a:pt x="0" y="127"/>
                      <a:pt x="0" y="127"/>
                      <a:pt x="0" y="127"/>
                    </a:cubicBezTo>
                    <a:cubicBezTo>
                      <a:pt x="7" y="127"/>
                      <a:pt x="7" y="127"/>
                      <a:pt x="7" y="127"/>
                    </a:cubicBezTo>
                    <a:cubicBezTo>
                      <a:pt x="7" y="139"/>
                      <a:pt x="7" y="139"/>
                      <a:pt x="7" y="139"/>
                    </a:cubicBezTo>
                    <a:cubicBezTo>
                      <a:pt x="0" y="139"/>
                      <a:pt x="0" y="139"/>
                      <a:pt x="0" y="139"/>
                    </a:cubicBezTo>
                    <a:cubicBezTo>
                      <a:pt x="0" y="144"/>
                      <a:pt x="0" y="144"/>
                      <a:pt x="0" y="144"/>
                    </a:cubicBezTo>
                    <a:cubicBezTo>
                      <a:pt x="7" y="144"/>
                      <a:pt x="7" y="144"/>
                      <a:pt x="7" y="144"/>
                    </a:cubicBezTo>
                    <a:cubicBezTo>
                      <a:pt x="7" y="153"/>
                      <a:pt x="7" y="153"/>
                      <a:pt x="7" y="153"/>
                    </a:cubicBezTo>
                    <a:cubicBezTo>
                      <a:pt x="0" y="153"/>
                      <a:pt x="0" y="153"/>
                      <a:pt x="0" y="153"/>
                    </a:cubicBezTo>
                    <a:cubicBezTo>
                      <a:pt x="0" y="158"/>
                      <a:pt x="0" y="158"/>
                      <a:pt x="0" y="158"/>
                    </a:cubicBezTo>
                    <a:cubicBezTo>
                      <a:pt x="7" y="158"/>
                      <a:pt x="7" y="158"/>
                      <a:pt x="7" y="158"/>
                    </a:cubicBezTo>
                    <a:cubicBezTo>
                      <a:pt x="7" y="159"/>
                      <a:pt x="7" y="159"/>
                      <a:pt x="7" y="159"/>
                    </a:cubicBezTo>
                    <a:cubicBezTo>
                      <a:pt x="7" y="162"/>
                      <a:pt x="9" y="165"/>
                      <a:pt x="12" y="165"/>
                    </a:cubicBezTo>
                    <a:cubicBezTo>
                      <a:pt x="13" y="165"/>
                      <a:pt x="13" y="165"/>
                      <a:pt x="13" y="165"/>
                    </a:cubicBezTo>
                    <a:cubicBezTo>
                      <a:pt x="13" y="171"/>
                      <a:pt x="13" y="171"/>
                      <a:pt x="13" y="171"/>
                    </a:cubicBezTo>
                    <a:cubicBezTo>
                      <a:pt x="18" y="171"/>
                      <a:pt x="18" y="171"/>
                      <a:pt x="18" y="171"/>
                    </a:cubicBezTo>
                    <a:cubicBezTo>
                      <a:pt x="18" y="165"/>
                      <a:pt x="18" y="165"/>
                      <a:pt x="18" y="165"/>
                    </a:cubicBezTo>
                    <a:cubicBezTo>
                      <a:pt x="30" y="165"/>
                      <a:pt x="30" y="165"/>
                      <a:pt x="30" y="165"/>
                    </a:cubicBezTo>
                    <a:cubicBezTo>
                      <a:pt x="30" y="171"/>
                      <a:pt x="30" y="171"/>
                      <a:pt x="30" y="171"/>
                    </a:cubicBezTo>
                    <a:cubicBezTo>
                      <a:pt x="35" y="171"/>
                      <a:pt x="35" y="171"/>
                      <a:pt x="35" y="171"/>
                    </a:cubicBezTo>
                    <a:cubicBezTo>
                      <a:pt x="35" y="165"/>
                      <a:pt x="35" y="165"/>
                      <a:pt x="35" y="165"/>
                    </a:cubicBezTo>
                    <a:cubicBezTo>
                      <a:pt x="44" y="165"/>
                      <a:pt x="44" y="165"/>
                      <a:pt x="44" y="165"/>
                    </a:cubicBezTo>
                    <a:cubicBezTo>
                      <a:pt x="44" y="171"/>
                      <a:pt x="44" y="171"/>
                      <a:pt x="44" y="171"/>
                    </a:cubicBezTo>
                    <a:cubicBezTo>
                      <a:pt x="49" y="171"/>
                      <a:pt x="49" y="171"/>
                      <a:pt x="49" y="171"/>
                    </a:cubicBezTo>
                    <a:cubicBezTo>
                      <a:pt x="49" y="165"/>
                      <a:pt x="49" y="165"/>
                      <a:pt x="49" y="165"/>
                    </a:cubicBezTo>
                    <a:cubicBezTo>
                      <a:pt x="61" y="165"/>
                      <a:pt x="61" y="165"/>
                      <a:pt x="61" y="165"/>
                    </a:cubicBezTo>
                    <a:cubicBezTo>
                      <a:pt x="61" y="171"/>
                      <a:pt x="61" y="171"/>
                      <a:pt x="61" y="171"/>
                    </a:cubicBezTo>
                    <a:cubicBezTo>
                      <a:pt x="66" y="171"/>
                      <a:pt x="66" y="171"/>
                      <a:pt x="66" y="171"/>
                    </a:cubicBezTo>
                    <a:cubicBezTo>
                      <a:pt x="66" y="165"/>
                      <a:pt x="66" y="165"/>
                      <a:pt x="66" y="165"/>
                    </a:cubicBezTo>
                    <a:cubicBezTo>
                      <a:pt x="75" y="165"/>
                      <a:pt x="75" y="165"/>
                      <a:pt x="75" y="165"/>
                    </a:cubicBezTo>
                    <a:cubicBezTo>
                      <a:pt x="75" y="171"/>
                      <a:pt x="75" y="171"/>
                      <a:pt x="75" y="171"/>
                    </a:cubicBezTo>
                    <a:cubicBezTo>
                      <a:pt x="80" y="171"/>
                      <a:pt x="80" y="171"/>
                      <a:pt x="80" y="171"/>
                    </a:cubicBezTo>
                    <a:cubicBezTo>
                      <a:pt x="80" y="165"/>
                      <a:pt x="80" y="165"/>
                      <a:pt x="80" y="165"/>
                    </a:cubicBezTo>
                    <a:cubicBezTo>
                      <a:pt x="91" y="165"/>
                      <a:pt x="91" y="165"/>
                      <a:pt x="91" y="165"/>
                    </a:cubicBezTo>
                    <a:cubicBezTo>
                      <a:pt x="91" y="171"/>
                      <a:pt x="91" y="171"/>
                      <a:pt x="91" y="171"/>
                    </a:cubicBezTo>
                    <a:cubicBezTo>
                      <a:pt x="97" y="171"/>
                      <a:pt x="97" y="171"/>
                      <a:pt x="97" y="171"/>
                    </a:cubicBezTo>
                    <a:cubicBezTo>
                      <a:pt x="97" y="165"/>
                      <a:pt x="97" y="165"/>
                      <a:pt x="97" y="165"/>
                    </a:cubicBezTo>
                    <a:cubicBezTo>
                      <a:pt x="108" y="165"/>
                      <a:pt x="108" y="165"/>
                      <a:pt x="108" y="165"/>
                    </a:cubicBezTo>
                    <a:cubicBezTo>
                      <a:pt x="108" y="171"/>
                      <a:pt x="108" y="171"/>
                      <a:pt x="108" y="171"/>
                    </a:cubicBezTo>
                    <a:cubicBezTo>
                      <a:pt x="113" y="171"/>
                      <a:pt x="113" y="171"/>
                      <a:pt x="113" y="171"/>
                    </a:cubicBezTo>
                    <a:cubicBezTo>
                      <a:pt x="113" y="165"/>
                      <a:pt x="113" y="165"/>
                      <a:pt x="113" y="165"/>
                    </a:cubicBezTo>
                    <a:cubicBezTo>
                      <a:pt x="122" y="165"/>
                      <a:pt x="122" y="165"/>
                      <a:pt x="122" y="165"/>
                    </a:cubicBezTo>
                    <a:cubicBezTo>
                      <a:pt x="122" y="171"/>
                      <a:pt x="122" y="171"/>
                      <a:pt x="122" y="171"/>
                    </a:cubicBezTo>
                    <a:cubicBezTo>
                      <a:pt x="127" y="171"/>
                      <a:pt x="127" y="171"/>
                      <a:pt x="127" y="171"/>
                    </a:cubicBezTo>
                    <a:cubicBezTo>
                      <a:pt x="127" y="165"/>
                      <a:pt x="127" y="165"/>
                      <a:pt x="127" y="165"/>
                    </a:cubicBezTo>
                    <a:cubicBezTo>
                      <a:pt x="139" y="165"/>
                      <a:pt x="139" y="165"/>
                      <a:pt x="139" y="165"/>
                    </a:cubicBezTo>
                    <a:cubicBezTo>
                      <a:pt x="139" y="171"/>
                      <a:pt x="139" y="171"/>
                      <a:pt x="139" y="171"/>
                    </a:cubicBezTo>
                    <a:cubicBezTo>
                      <a:pt x="144" y="171"/>
                      <a:pt x="144" y="171"/>
                      <a:pt x="144" y="171"/>
                    </a:cubicBezTo>
                    <a:cubicBezTo>
                      <a:pt x="144" y="165"/>
                      <a:pt x="144" y="165"/>
                      <a:pt x="144" y="165"/>
                    </a:cubicBezTo>
                    <a:cubicBezTo>
                      <a:pt x="153" y="165"/>
                      <a:pt x="153" y="165"/>
                      <a:pt x="153" y="165"/>
                    </a:cubicBezTo>
                    <a:cubicBezTo>
                      <a:pt x="153" y="171"/>
                      <a:pt x="153" y="171"/>
                      <a:pt x="153" y="171"/>
                    </a:cubicBezTo>
                    <a:cubicBezTo>
                      <a:pt x="158" y="171"/>
                      <a:pt x="158" y="171"/>
                      <a:pt x="158" y="171"/>
                    </a:cubicBezTo>
                    <a:cubicBezTo>
                      <a:pt x="158" y="165"/>
                      <a:pt x="158" y="165"/>
                      <a:pt x="158" y="165"/>
                    </a:cubicBezTo>
                    <a:cubicBezTo>
                      <a:pt x="159" y="165"/>
                      <a:pt x="159" y="165"/>
                      <a:pt x="159" y="165"/>
                    </a:cubicBezTo>
                    <a:cubicBezTo>
                      <a:pt x="162" y="165"/>
                      <a:pt x="165" y="162"/>
                      <a:pt x="165" y="159"/>
                    </a:cubicBezTo>
                    <a:cubicBezTo>
                      <a:pt x="165" y="158"/>
                      <a:pt x="165" y="158"/>
                      <a:pt x="165" y="158"/>
                    </a:cubicBezTo>
                    <a:cubicBezTo>
                      <a:pt x="171" y="158"/>
                      <a:pt x="171" y="158"/>
                      <a:pt x="171" y="158"/>
                    </a:cubicBezTo>
                    <a:cubicBezTo>
                      <a:pt x="171" y="153"/>
                      <a:pt x="171" y="153"/>
                      <a:pt x="171" y="153"/>
                    </a:cubicBezTo>
                    <a:cubicBezTo>
                      <a:pt x="165" y="153"/>
                      <a:pt x="165" y="153"/>
                      <a:pt x="165" y="153"/>
                    </a:cubicBezTo>
                    <a:cubicBezTo>
                      <a:pt x="165" y="144"/>
                      <a:pt x="165" y="144"/>
                      <a:pt x="165" y="144"/>
                    </a:cubicBezTo>
                    <a:cubicBezTo>
                      <a:pt x="171" y="144"/>
                      <a:pt x="171" y="144"/>
                      <a:pt x="171" y="144"/>
                    </a:cubicBezTo>
                    <a:cubicBezTo>
                      <a:pt x="171" y="139"/>
                      <a:pt x="171" y="139"/>
                      <a:pt x="171" y="139"/>
                    </a:cubicBezTo>
                    <a:cubicBezTo>
                      <a:pt x="165" y="139"/>
                      <a:pt x="165" y="139"/>
                      <a:pt x="165" y="139"/>
                    </a:cubicBezTo>
                    <a:cubicBezTo>
                      <a:pt x="165" y="127"/>
                      <a:pt x="165" y="127"/>
                      <a:pt x="165" y="127"/>
                    </a:cubicBezTo>
                    <a:cubicBezTo>
                      <a:pt x="171" y="127"/>
                      <a:pt x="171" y="127"/>
                      <a:pt x="171" y="127"/>
                    </a:cubicBezTo>
                    <a:cubicBezTo>
                      <a:pt x="171" y="122"/>
                      <a:pt x="171" y="122"/>
                      <a:pt x="171" y="122"/>
                    </a:cubicBezTo>
                    <a:cubicBezTo>
                      <a:pt x="165" y="122"/>
                      <a:pt x="165" y="122"/>
                      <a:pt x="165" y="122"/>
                    </a:cubicBezTo>
                    <a:cubicBezTo>
                      <a:pt x="165" y="113"/>
                      <a:pt x="165" y="113"/>
                      <a:pt x="165" y="113"/>
                    </a:cubicBezTo>
                    <a:cubicBezTo>
                      <a:pt x="171" y="113"/>
                      <a:pt x="171" y="113"/>
                      <a:pt x="171" y="113"/>
                    </a:cubicBezTo>
                    <a:cubicBezTo>
                      <a:pt x="171" y="108"/>
                      <a:pt x="171" y="108"/>
                      <a:pt x="171" y="108"/>
                    </a:cubicBezTo>
                    <a:cubicBezTo>
                      <a:pt x="165" y="108"/>
                      <a:pt x="165" y="108"/>
                      <a:pt x="165" y="108"/>
                    </a:cubicBezTo>
                    <a:cubicBezTo>
                      <a:pt x="165" y="97"/>
                      <a:pt x="165" y="97"/>
                      <a:pt x="165" y="97"/>
                    </a:cubicBezTo>
                    <a:cubicBezTo>
                      <a:pt x="171" y="97"/>
                      <a:pt x="171" y="97"/>
                      <a:pt x="171" y="97"/>
                    </a:cubicBezTo>
                    <a:cubicBezTo>
                      <a:pt x="171" y="91"/>
                      <a:pt x="171" y="91"/>
                      <a:pt x="171" y="91"/>
                    </a:cubicBezTo>
                    <a:cubicBezTo>
                      <a:pt x="165" y="91"/>
                      <a:pt x="165" y="91"/>
                      <a:pt x="165" y="91"/>
                    </a:cubicBezTo>
                    <a:cubicBezTo>
                      <a:pt x="165" y="80"/>
                      <a:pt x="165" y="80"/>
                      <a:pt x="165" y="80"/>
                    </a:cubicBezTo>
                    <a:cubicBezTo>
                      <a:pt x="171" y="80"/>
                      <a:pt x="171" y="80"/>
                      <a:pt x="171" y="80"/>
                    </a:cubicBezTo>
                    <a:cubicBezTo>
                      <a:pt x="171" y="75"/>
                      <a:pt x="171" y="75"/>
                      <a:pt x="171" y="75"/>
                    </a:cubicBezTo>
                    <a:cubicBezTo>
                      <a:pt x="165" y="75"/>
                      <a:pt x="165" y="75"/>
                      <a:pt x="165" y="75"/>
                    </a:cubicBezTo>
                    <a:cubicBezTo>
                      <a:pt x="165" y="66"/>
                      <a:pt x="165" y="66"/>
                      <a:pt x="165" y="66"/>
                    </a:cubicBezTo>
                    <a:cubicBezTo>
                      <a:pt x="171" y="66"/>
                      <a:pt x="171" y="66"/>
                      <a:pt x="171" y="66"/>
                    </a:cubicBezTo>
                    <a:cubicBezTo>
                      <a:pt x="171" y="60"/>
                      <a:pt x="171" y="60"/>
                      <a:pt x="171" y="60"/>
                    </a:cubicBezTo>
                    <a:cubicBezTo>
                      <a:pt x="165" y="60"/>
                      <a:pt x="165" y="60"/>
                      <a:pt x="165" y="60"/>
                    </a:cubicBezTo>
                    <a:cubicBezTo>
                      <a:pt x="165" y="49"/>
                      <a:pt x="165" y="49"/>
                      <a:pt x="165" y="49"/>
                    </a:cubicBezTo>
                    <a:cubicBezTo>
                      <a:pt x="171" y="49"/>
                      <a:pt x="171" y="49"/>
                      <a:pt x="171" y="49"/>
                    </a:cubicBezTo>
                    <a:cubicBezTo>
                      <a:pt x="171" y="44"/>
                      <a:pt x="171" y="44"/>
                      <a:pt x="171" y="44"/>
                    </a:cubicBezTo>
                    <a:cubicBezTo>
                      <a:pt x="165" y="44"/>
                      <a:pt x="165" y="44"/>
                      <a:pt x="165" y="44"/>
                    </a:cubicBezTo>
                    <a:cubicBezTo>
                      <a:pt x="165" y="35"/>
                      <a:pt x="165" y="35"/>
                      <a:pt x="165" y="35"/>
                    </a:cubicBezTo>
                    <a:cubicBezTo>
                      <a:pt x="171" y="35"/>
                      <a:pt x="171" y="35"/>
                      <a:pt x="171" y="35"/>
                    </a:cubicBezTo>
                    <a:cubicBezTo>
                      <a:pt x="171" y="30"/>
                      <a:pt x="171" y="30"/>
                      <a:pt x="171" y="30"/>
                    </a:cubicBezTo>
                    <a:cubicBezTo>
                      <a:pt x="165" y="30"/>
                      <a:pt x="165" y="30"/>
                      <a:pt x="165" y="30"/>
                    </a:cubicBezTo>
                    <a:cubicBezTo>
                      <a:pt x="165" y="18"/>
                      <a:pt x="165" y="18"/>
                      <a:pt x="165" y="18"/>
                    </a:cubicBezTo>
                    <a:lnTo>
                      <a:pt x="171" y="18"/>
                    </a:lnTo>
                    <a:close/>
                    <a:moveTo>
                      <a:pt x="160" y="159"/>
                    </a:moveTo>
                    <a:cubicBezTo>
                      <a:pt x="160" y="159"/>
                      <a:pt x="160" y="160"/>
                      <a:pt x="159" y="160"/>
                    </a:cubicBezTo>
                    <a:cubicBezTo>
                      <a:pt x="12" y="160"/>
                      <a:pt x="12" y="160"/>
                      <a:pt x="12" y="160"/>
                    </a:cubicBezTo>
                    <a:cubicBezTo>
                      <a:pt x="12" y="160"/>
                      <a:pt x="12" y="159"/>
                      <a:pt x="12" y="159"/>
                    </a:cubicBezTo>
                    <a:cubicBezTo>
                      <a:pt x="12" y="12"/>
                      <a:pt x="12" y="12"/>
                      <a:pt x="12" y="12"/>
                    </a:cubicBezTo>
                    <a:cubicBezTo>
                      <a:pt x="12" y="12"/>
                      <a:pt x="12" y="12"/>
                      <a:pt x="12" y="12"/>
                    </a:cubicBezTo>
                    <a:cubicBezTo>
                      <a:pt x="159" y="12"/>
                      <a:pt x="159" y="12"/>
                      <a:pt x="159" y="12"/>
                    </a:cubicBezTo>
                    <a:cubicBezTo>
                      <a:pt x="160" y="12"/>
                      <a:pt x="160" y="12"/>
                      <a:pt x="160" y="12"/>
                    </a:cubicBezTo>
                    <a:lnTo>
                      <a:pt x="160"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002060"/>
                  </a:solidFill>
                  <a:effectLst/>
                  <a:uLnTx/>
                  <a:uFillTx/>
                  <a:latin typeface="Segoe UI Semibold"/>
                  <a:ea typeface="+mn-ea"/>
                  <a:cs typeface="+mn-cs"/>
                </a:endParaRPr>
              </a:p>
            </p:txBody>
          </p:sp>
        </p:grpSp>
        <p:sp>
          <p:nvSpPr>
            <p:cNvPr id="234" name="TextBox 233">
              <a:extLst>
                <a:ext uri="{FF2B5EF4-FFF2-40B4-BE49-F238E27FC236}">
                  <a16:creationId xmlns:a16="http://schemas.microsoft.com/office/drawing/2014/main" id="{C05CD3E0-2819-4E00-91A9-C836E411EA22}"/>
                </a:ext>
              </a:extLst>
            </p:cNvPr>
            <p:cNvSpPr txBox="1"/>
            <p:nvPr/>
          </p:nvSpPr>
          <p:spPr>
            <a:xfrm>
              <a:off x="7417830" y="3036881"/>
              <a:ext cx="2693670" cy="560756"/>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Segoe UI Semibold"/>
                  <a:ea typeface="+mn-ea"/>
                  <a:cs typeface="+mn-cs"/>
                </a:rPr>
                <a:t>GPU</a:t>
              </a:r>
            </a:p>
          </p:txBody>
        </p:sp>
      </p:grpSp>
      <p:sp>
        <p:nvSpPr>
          <p:cNvPr id="253" name="TextBox 252">
            <a:extLst>
              <a:ext uri="{FF2B5EF4-FFF2-40B4-BE49-F238E27FC236}">
                <a16:creationId xmlns:a16="http://schemas.microsoft.com/office/drawing/2014/main" id="{A7B78B86-8308-46FE-9341-F83AFEFE1A5F}"/>
              </a:ext>
            </a:extLst>
          </p:cNvPr>
          <p:cNvSpPr txBox="1"/>
          <p:nvPr/>
        </p:nvSpPr>
        <p:spPr>
          <a:xfrm>
            <a:off x="10329087" y="4572941"/>
            <a:ext cx="1315444" cy="346584"/>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Machine Learning</a:t>
            </a:r>
            <a:b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b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VMs</a:t>
            </a:r>
          </a:p>
        </p:txBody>
      </p:sp>
      <p:pic>
        <p:nvPicPr>
          <p:cNvPr id="24" name="Picture 23">
            <a:extLst>
              <a:ext uri="{FF2B5EF4-FFF2-40B4-BE49-F238E27FC236}">
                <a16:creationId xmlns:a16="http://schemas.microsoft.com/office/drawing/2014/main" id="{A9FC829E-9B42-40C3-B032-EB03BDFEDEC8}"/>
              </a:ext>
            </a:extLst>
          </p:cNvPr>
          <p:cNvPicPr>
            <a:picLocks noChangeAspect="1"/>
          </p:cNvPicPr>
          <p:nvPr/>
        </p:nvPicPr>
        <p:blipFill>
          <a:blip r:embed="rId3" cstate="screen">
            <a:biLevel thresh="25000"/>
            <a:extLst>
              <a:ext uri="{28A0092B-C50C-407E-A947-70E740481C1C}">
                <a14:useLocalDpi xmlns:a14="http://schemas.microsoft.com/office/drawing/2010/main"/>
              </a:ext>
            </a:extLst>
          </a:blip>
          <a:stretch>
            <a:fillRect/>
          </a:stretch>
        </p:blipFill>
        <p:spPr>
          <a:xfrm>
            <a:off x="10759380" y="4082492"/>
            <a:ext cx="454857" cy="454115"/>
          </a:xfrm>
          <a:prstGeom prst="rect">
            <a:avLst/>
          </a:prstGeom>
        </p:spPr>
      </p:pic>
      <p:sp>
        <p:nvSpPr>
          <p:cNvPr id="254" name="TextBox 253">
            <a:extLst>
              <a:ext uri="{FF2B5EF4-FFF2-40B4-BE49-F238E27FC236}">
                <a16:creationId xmlns:a16="http://schemas.microsoft.com/office/drawing/2014/main" id="{DC1F3478-7F13-4FF5-B489-EFB791E197F9}"/>
              </a:ext>
            </a:extLst>
          </p:cNvPr>
          <p:cNvSpPr txBox="1"/>
          <p:nvPr/>
        </p:nvSpPr>
        <p:spPr>
          <a:xfrm>
            <a:off x="8554226" y="2046979"/>
            <a:ext cx="1878326" cy="434897"/>
          </a:xfrm>
          <a:prstGeom prst="rect">
            <a:avLst/>
          </a:prstGeom>
          <a:noFill/>
        </p:spPr>
        <p:txBody>
          <a:bodyPr wrap="square" lIns="179183" tIns="143347" rIns="179183" bIns="143347"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1050" b="0" i="1"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Cognitive Services</a:t>
            </a:r>
          </a:p>
        </p:txBody>
      </p:sp>
      <p:grpSp>
        <p:nvGrpSpPr>
          <p:cNvPr id="48" name="Group 47">
            <a:extLst>
              <a:ext uri="{FF2B5EF4-FFF2-40B4-BE49-F238E27FC236}">
                <a16:creationId xmlns:a16="http://schemas.microsoft.com/office/drawing/2014/main" id="{86488381-C1C2-4B1C-B2F4-F34B417EE14C}"/>
              </a:ext>
            </a:extLst>
          </p:cNvPr>
          <p:cNvGrpSpPr/>
          <p:nvPr/>
        </p:nvGrpSpPr>
        <p:grpSpPr>
          <a:xfrm>
            <a:off x="10446309" y="5426380"/>
            <a:ext cx="821808" cy="686774"/>
            <a:chOff x="7417830" y="2130188"/>
            <a:chExt cx="2693670" cy="2275044"/>
          </a:xfrm>
        </p:grpSpPr>
        <p:grpSp>
          <p:nvGrpSpPr>
            <p:cNvPr id="49" name="Group 48">
              <a:extLst>
                <a:ext uri="{FF2B5EF4-FFF2-40B4-BE49-F238E27FC236}">
                  <a16:creationId xmlns:a16="http://schemas.microsoft.com/office/drawing/2014/main" id="{37456AA6-796F-4FF1-B22B-3078C4612C07}"/>
                </a:ext>
              </a:extLst>
            </p:cNvPr>
            <p:cNvGrpSpPr/>
            <p:nvPr/>
          </p:nvGrpSpPr>
          <p:grpSpPr>
            <a:xfrm>
              <a:off x="7627142" y="2130188"/>
              <a:ext cx="2275048" cy="2275044"/>
              <a:chOff x="7675552" y="2178598"/>
              <a:chExt cx="2178228" cy="2178224"/>
            </a:xfrm>
          </p:grpSpPr>
          <p:sp>
            <p:nvSpPr>
              <p:cNvPr id="52" name="Freeform 13">
                <a:extLst>
                  <a:ext uri="{FF2B5EF4-FFF2-40B4-BE49-F238E27FC236}">
                    <a16:creationId xmlns:a16="http://schemas.microsoft.com/office/drawing/2014/main" id="{A727841B-62ED-4D01-8EB3-71344A669962}"/>
                  </a:ext>
                </a:extLst>
              </p:cNvPr>
              <p:cNvSpPr>
                <a:spLocks noEditPoints="1"/>
              </p:cNvSpPr>
              <p:nvPr/>
            </p:nvSpPr>
            <p:spPr bwMode="auto">
              <a:xfrm>
                <a:off x="8056993" y="2561340"/>
                <a:ext cx="1427392" cy="1426766"/>
              </a:xfrm>
              <a:custGeom>
                <a:avLst/>
                <a:gdLst>
                  <a:gd name="T0" fmla="*/ 101 w 112"/>
                  <a:gd name="T1" fmla="*/ 0 h 112"/>
                  <a:gd name="T2" fmla="*/ 10 w 112"/>
                  <a:gd name="T3" fmla="*/ 0 h 112"/>
                  <a:gd name="T4" fmla="*/ 0 w 112"/>
                  <a:gd name="T5" fmla="*/ 10 h 112"/>
                  <a:gd name="T6" fmla="*/ 0 w 112"/>
                  <a:gd name="T7" fmla="*/ 101 h 112"/>
                  <a:gd name="T8" fmla="*/ 10 w 112"/>
                  <a:gd name="T9" fmla="*/ 112 h 112"/>
                  <a:gd name="T10" fmla="*/ 101 w 112"/>
                  <a:gd name="T11" fmla="*/ 112 h 112"/>
                  <a:gd name="T12" fmla="*/ 112 w 112"/>
                  <a:gd name="T13" fmla="*/ 101 h 112"/>
                  <a:gd name="T14" fmla="*/ 112 w 112"/>
                  <a:gd name="T15" fmla="*/ 10 h 112"/>
                  <a:gd name="T16" fmla="*/ 101 w 112"/>
                  <a:gd name="T17" fmla="*/ 0 h 112"/>
                  <a:gd name="T18" fmla="*/ 107 w 112"/>
                  <a:gd name="T19" fmla="*/ 101 h 112"/>
                  <a:gd name="T20" fmla="*/ 101 w 112"/>
                  <a:gd name="T21" fmla="*/ 107 h 112"/>
                  <a:gd name="T22" fmla="*/ 10 w 112"/>
                  <a:gd name="T23" fmla="*/ 107 h 112"/>
                  <a:gd name="T24" fmla="*/ 5 w 112"/>
                  <a:gd name="T25" fmla="*/ 101 h 112"/>
                  <a:gd name="T26" fmla="*/ 5 w 112"/>
                  <a:gd name="T27" fmla="*/ 10 h 112"/>
                  <a:gd name="T28" fmla="*/ 10 w 112"/>
                  <a:gd name="T29" fmla="*/ 5 h 112"/>
                  <a:gd name="T30" fmla="*/ 101 w 112"/>
                  <a:gd name="T31" fmla="*/ 5 h 112"/>
                  <a:gd name="T32" fmla="*/ 107 w 112"/>
                  <a:gd name="T33" fmla="*/ 10 h 112"/>
                  <a:gd name="T34" fmla="*/ 107 w 112"/>
                  <a:gd name="T35" fmla="*/ 10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 h="112">
                    <a:moveTo>
                      <a:pt x="101" y="0"/>
                    </a:moveTo>
                    <a:cubicBezTo>
                      <a:pt x="10" y="0"/>
                      <a:pt x="10" y="0"/>
                      <a:pt x="10" y="0"/>
                    </a:cubicBezTo>
                    <a:cubicBezTo>
                      <a:pt x="4" y="0"/>
                      <a:pt x="0" y="4"/>
                      <a:pt x="0" y="10"/>
                    </a:cubicBezTo>
                    <a:cubicBezTo>
                      <a:pt x="0" y="101"/>
                      <a:pt x="0" y="101"/>
                      <a:pt x="0" y="101"/>
                    </a:cubicBezTo>
                    <a:cubicBezTo>
                      <a:pt x="0" y="107"/>
                      <a:pt x="4" y="112"/>
                      <a:pt x="10" y="112"/>
                    </a:cubicBezTo>
                    <a:cubicBezTo>
                      <a:pt x="101" y="112"/>
                      <a:pt x="101" y="112"/>
                      <a:pt x="101" y="112"/>
                    </a:cubicBezTo>
                    <a:cubicBezTo>
                      <a:pt x="107" y="112"/>
                      <a:pt x="112" y="107"/>
                      <a:pt x="112" y="101"/>
                    </a:cubicBezTo>
                    <a:cubicBezTo>
                      <a:pt x="112" y="10"/>
                      <a:pt x="112" y="10"/>
                      <a:pt x="112" y="10"/>
                    </a:cubicBezTo>
                    <a:cubicBezTo>
                      <a:pt x="112" y="4"/>
                      <a:pt x="107" y="0"/>
                      <a:pt x="101" y="0"/>
                    </a:cubicBezTo>
                    <a:close/>
                    <a:moveTo>
                      <a:pt x="107" y="101"/>
                    </a:moveTo>
                    <a:cubicBezTo>
                      <a:pt x="107" y="104"/>
                      <a:pt x="104" y="107"/>
                      <a:pt x="101" y="107"/>
                    </a:cubicBezTo>
                    <a:cubicBezTo>
                      <a:pt x="10" y="107"/>
                      <a:pt x="10" y="107"/>
                      <a:pt x="10" y="107"/>
                    </a:cubicBezTo>
                    <a:cubicBezTo>
                      <a:pt x="7" y="107"/>
                      <a:pt x="5" y="104"/>
                      <a:pt x="5" y="101"/>
                    </a:cubicBezTo>
                    <a:cubicBezTo>
                      <a:pt x="5" y="10"/>
                      <a:pt x="5" y="10"/>
                      <a:pt x="5" y="10"/>
                    </a:cubicBezTo>
                    <a:cubicBezTo>
                      <a:pt x="5" y="7"/>
                      <a:pt x="7" y="5"/>
                      <a:pt x="10" y="5"/>
                    </a:cubicBezTo>
                    <a:cubicBezTo>
                      <a:pt x="101" y="5"/>
                      <a:pt x="101" y="5"/>
                      <a:pt x="101" y="5"/>
                    </a:cubicBezTo>
                    <a:cubicBezTo>
                      <a:pt x="104" y="5"/>
                      <a:pt x="107" y="7"/>
                      <a:pt x="107" y="10"/>
                    </a:cubicBezTo>
                    <a:lnTo>
                      <a:pt x="107" y="10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002060"/>
                  </a:solidFill>
                  <a:effectLst/>
                  <a:uLnTx/>
                  <a:uFillTx/>
                  <a:latin typeface="Segoe UI Semibold"/>
                  <a:ea typeface="+mn-ea"/>
                  <a:cs typeface="+mn-cs"/>
                </a:endParaRPr>
              </a:p>
            </p:txBody>
          </p:sp>
          <p:sp>
            <p:nvSpPr>
              <p:cNvPr id="53" name="Freeform 14">
                <a:extLst>
                  <a:ext uri="{FF2B5EF4-FFF2-40B4-BE49-F238E27FC236}">
                    <a16:creationId xmlns:a16="http://schemas.microsoft.com/office/drawing/2014/main" id="{77554711-795A-4383-B5DE-3F3B9A34A9C5}"/>
                  </a:ext>
                </a:extLst>
              </p:cNvPr>
              <p:cNvSpPr>
                <a:spLocks noEditPoints="1"/>
              </p:cNvSpPr>
              <p:nvPr/>
            </p:nvSpPr>
            <p:spPr bwMode="auto">
              <a:xfrm>
                <a:off x="7675552" y="2178598"/>
                <a:ext cx="2178228" cy="2178224"/>
              </a:xfrm>
              <a:custGeom>
                <a:avLst/>
                <a:gdLst>
                  <a:gd name="T0" fmla="*/ 165 w 171"/>
                  <a:gd name="T1" fmla="*/ 13 h 171"/>
                  <a:gd name="T2" fmla="*/ 158 w 171"/>
                  <a:gd name="T3" fmla="*/ 6 h 171"/>
                  <a:gd name="T4" fmla="*/ 153 w 171"/>
                  <a:gd name="T5" fmla="*/ 6 h 171"/>
                  <a:gd name="T6" fmla="*/ 139 w 171"/>
                  <a:gd name="T7" fmla="*/ 0 h 171"/>
                  <a:gd name="T8" fmla="*/ 127 w 171"/>
                  <a:gd name="T9" fmla="*/ 0 h 171"/>
                  <a:gd name="T10" fmla="*/ 113 w 171"/>
                  <a:gd name="T11" fmla="*/ 6 h 171"/>
                  <a:gd name="T12" fmla="*/ 108 w 171"/>
                  <a:gd name="T13" fmla="*/ 6 h 171"/>
                  <a:gd name="T14" fmla="*/ 91 w 171"/>
                  <a:gd name="T15" fmla="*/ 0 h 171"/>
                  <a:gd name="T16" fmla="*/ 80 w 171"/>
                  <a:gd name="T17" fmla="*/ 0 h 171"/>
                  <a:gd name="T18" fmla="*/ 66 w 171"/>
                  <a:gd name="T19" fmla="*/ 6 h 171"/>
                  <a:gd name="T20" fmla="*/ 61 w 171"/>
                  <a:gd name="T21" fmla="*/ 6 h 171"/>
                  <a:gd name="T22" fmla="*/ 44 w 171"/>
                  <a:gd name="T23" fmla="*/ 0 h 171"/>
                  <a:gd name="T24" fmla="*/ 35 w 171"/>
                  <a:gd name="T25" fmla="*/ 0 h 171"/>
                  <a:gd name="T26" fmla="*/ 18 w 171"/>
                  <a:gd name="T27" fmla="*/ 6 h 171"/>
                  <a:gd name="T28" fmla="*/ 13 w 171"/>
                  <a:gd name="T29" fmla="*/ 6 h 171"/>
                  <a:gd name="T30" fmla="*/ 7 w 171"/>
                  <a:gd name="T31" fmla="*/ 13 h 171"/>
                  <a:gd name="T32" fmla="*/ 7 w 171"/>
                  <a:gd name="T33" fmla="*/ 18 h 171"/>
                  <a:gd name="T34" fmla="*/ 0 w 171"/>
                  <a:gd name="T35" fmla="*/ 35 h 171"/>
                  <a:gd name="T36" fmla="*/ 0 w 171"/>
                  <a:gd name="T37" fmla="*/ 44 h 171"/>
                  <a:gd name="T38" fmla="*/ 7 w 171"/>
                  <a:gd name="T39" fmla="*/ 60 h 171"/>
                  <a:gd name="T40" fmla="*/ 7 w 171"/>
                  <a:gd name="T41" fmla="*/ 66 h 171"/>
                  <a:gd name="T42" fmla="*/ 0 w 171"/>
                  <a:gd name="T43" fmla="*/ 80 h 171"/>
                  <a:gd name="T44" fmla="*/ 0 w 171"/>
                  <a:gd name="T45" fmla="*/ 91 h 171"/>
                  <a:gd name="T46" fmla="*/ 7 w 171"/>
                  <a:gd name="T47" fmla="*/ 108 h 171"/>
                  <a:gd name="T48" fmla="*/ 7 w 171"/>
                  <a:gd name="T49" fmla="*/ 113 h 171"/>
                  <a:gd name="T50" fmla="*/ 0 w 171"/>
                  <a:gd name="T51" fmla="*/ 127 h 171"/>
                  <a:gd name="T52" fmla="*/ 0 w 171"/>
                  <a:gd name="T53" fmla="*/ 139 h 171"/>
                  <a:gd name="T54" fmla="*/ 7 w 171"/>
                  <a:gd name="T55" fmla="*/ 153 h 171"/>
                  <a:gd name="T56" fmla="*/ 7 w 171"/>
                  <a:gd name="T57" fmla="*/ 158 h 171"/>
                  <a:gd name="T58" fmla="*/ 13 w 171"/>
                  <a:gd name="T59" fmla="*/ 165 h 171"/>
                  <a:gd name="T60" fmla="*/ 18 w 171"/>
                  <a:gd name="T61" fmla="*/ 165 h 171"/>
                  <a:gd name="T62" fmla="*/ 35 w 171"/>
                  <a:gd name="T63" fmla="*/ 171 h 171"/>
                  <a:gd name="T64" fmla="*/ 44 w 171"/>
                  <a:gd name="T65" fmla="*/ 171 h 171"/>
                  <a:gd name="T66" fmla="*/ 61 w 171"/>
                  <a:gd name="T67" fmla="*/ 165 h 171"/>
                  <a:gd name="T68" fmla="*/ 66 w 171"/>
                  <a:gd name="T69" fmla="*/ 165 h 171"/>
                  <a:gd name="T70" fmla="*/ 80 w 171"/>
                  <a:gd name="T71" fmla="*/ 171 h 171"/>
                  <a:gd name="T72" fmla="*/ 91 w 171"/>
                  <a:gd name="T73" fmla="*/ 171 h 171"/>
                  <a:gd name="T74" fmla="*/ 108 w 171"/>
                  <a:gd name="T75" fmla="*/ 165 h 171"/>
                  <a:gd name="T76" fmla="*/ 113 w 171"/>
                  <a:gd name="T77" fmla="*/ 165 h 171"/>
                  <a:gd name="T78" fmla="*/ 127 w 171"/>
                  <a:gd name="T79" fmla="*/ 171 h 171"/>
                  <a:gd name="T80" fmla="*/ 139 w 171"/>
                  <a:gd name="T81" fmla="*/ 171 h 171"/>
                  <a:gd name="T82" fmla="*/ 153 w 171"/>
                  <a:gd name="T83" fmla="*/ 165 h 171"/>
                  <a:gd name="T84" fmla="*/ 158 w 171"/>
                  <a:gd name="T85" fmla="*/ 165 h 171"/>
                  <a:gd name="T86" fmla="*/ 165 w 171"/>
                  <a:gd name="T87" fmla="*/ 158 h 171"/>
                  <a:gd name="T88" fmla="*/ 165 w 171"/>
                  <a:gd name="T89" fmla="*/ 153 h 171"/>
                  <a:gd name="T90" fmla="*/ 171 w 171"/>
                  <a:gd name="T91" fmla="*/ 139 h 171"/>
                  <a:gd name="T92" fmla="*/ 171 w 171"/>
                  <a:gd name="T93" fmla="*/ 127 h 171"/>
                  <a:gd name="T94" fmla="*/ 165 w 171"/>
                  <a:gd name="T95" fmla="*/ 113 h 171"/>
                  <a:gd name="T96" fmla="*/ 165 w 171"/>
                  <a:gd name="T97" fmla="*/ 108 h 171"/>
                  <a:gd name="T98" fmla="*/ 171 w 171"/>
                  <a:gd name="T99" fmla="*/ 91 h 171"/>
                  <a:gd name="T100" fmla="*/ 171 w 171"/>
                  <a:gd name="T101" fmla="*/ 80 h 171"/>
                  <a:gd name="T102" fmla="*/ 165 w 171"/>
                  <a:gd name="T103" fmla="*/ 66 h 171"/>
                  <a:gd name="T104" fmla="*/ 165 w 171"/>
                  <a:gd name="T105" fmla="*/ 60 h 171"/>
                  <a:gd name="T106" fmla="*/ 171 w 171"/>
                  <a:gd name="T107" fmla="*/ 44 h 171"/>
                  <a:gd name="T108" fmla="*/ 171 w 171"/>
                  <a:gd name="T109" fmla="*/ 35 h 171"/>
                  <a:gd name="T110" fmla="*/ 165 w 171"/>
                  <a:gd name="T111" fmla="*/ 18 h 171"/>
                  <a:gd name="T112" fmla="*/ 159 w 171"/>
                  <a:gd name="T113" fmla="*/ 160 h 171"/>
                  <a:gd name="T114" fmla="*/ 12 w 171"/>
                  <a:gd name="T115" fmla="*/ 12 h 171"/>
                  <a:gd name="T116" fmla="*/ 160 w 171"/>
                  <a:gd name="T117" fmla="*/ 1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1" h="171">
                    <a:moveTo>
                      <a:pt x="171" y="18"/>
                    </a:moveTo>
                    <a:cubicBezTo>
                      <a:pt x="171" y="13"/>
                      <a:pt x="171" y="13"/>
                      <a:pt x="171" y="13"/>
                    </a:cubicBezTo>
                    <a:cubicBezTo>
                      <a:pt x="165" y="13"/>
                      <a:pt x="165" y="13"/>
                      <a:pt x="165" y="13"/>
                    </a:cubicBezTo>
                    <a:cubicBezTo>
                      <a:pt x="165" y="12"/>
                      <a:pt x="165" y="12"/>
                      <a:pt x="165" y="12"/>
                    </a:cubicBezTo>
                    <a:cubicBezTo>
                      <a:pt x="165" y="9"/>
                      <a:pt x="162" y="6"/>
                      <a:pt x="159" y="6"/>
                    </a:cubicBezTo>
                    <a:cubicBezTo>
                      <a:pt x="158" y="6"/>
                      <a:pt x="158" y="6"/>
                      <a:pt x="158" y="6"/>
                    </a:cubicBezTo>
                    <a:cubicBezTo>
                      <a:pt x="158" y="0"/>
                      <a:pt x="158" y="0"/>
                      <a:pt x="158" y="0"/>
                    </a:cubicBezTo>
                    <a:cubicBezTo>
                      <a:pt x="153" y="0"/>
                      <a:pt x="153" y="0"/>
                      <a:pt x="153" y="0"/>
                    </a:cubicBezTo>
                    <a:cubicBezTo>
                      <a:pt x="153" y="6"/>
                      <a:pt x="153" y="6"/>
                      <a:pt x="153" y="6"/>
                    </a:cubicBezTo>
                    <a:cubicBezTo>
                      <a:pt x="144" y="6"/>
                      <a:pt x="144" y="6"/>
                      <a:pt x="144" y="6"/>
                    </a:cubicBezTo>
                    <a:cubicBezTo>
                      <a:pt x="144" y="0"/>
                      <a:pt x="144" y="0"/>
                      <a:pt x="144" y="0"/>
                    </a:cubicBezTo>
                    <a:cubicBezTo>
                      <a:pt x="139" y="0"/>
                      <a:pt x="139" y="0"/>
                      <a:pt x="139" y="0"/>
                    </a:cubicBezTo>
                    <a:cubicBezTo>
                      <a:pt x="139" y="6"/>
                      <a:pt x="139" y="6"/>
                      <a:pt x="139" y="6"/>
                    </a:cubicBezTo>
                    <a:cubicBezTo>
                      <a:pt x="127" y="6"/>
                      <a:pt x="127" y="6"/>
                      <a:pt x="127" y="6"/>
                    </a:cubicBezTo>
                    <a:cubicBezTo>
                      <a:pt x="127" y="0"/>
                      <a:pt x="127" y="0"/>
                      <a:pt x="127" y="0"/>
                    </a:cubicBezTo>
                    <a:cubicBezTo>
                      <a:pt x="122" y="0"/>
                      <a:pt x="122" y="0"/>
                      <a:pt x="122" y="0"/>
                    </a:cubicBezTo>
                    <a:cubicBezTo>
                      <a:pt x="122" y="6"/>
                      <a:pt x="122" y="6"/>
                      <a:pt x="122" y="6"/>
                    </a:cubicBezTo>
                    <a:cubicBezTo>
                      <a:pt x="113" y="6"/>
                      <a:pt x="113" y="6"/>
                      <a:pt x="113" y="6"/>
                    </a:cubicBezTo>
                    <a:cubicBezTo>
                      <a:pt x="113" y="0"/>
                      <a:pt x="113" y="0"/>
                      <a:pt x="113" y="0"/>
                    </a:cubicBezTo>
                    <a:cubicBezTo>
                      <a:pt x="108" y="0"/>
                      <a:pt x="108" y="0"/>
                      <a:pt x="108" y="0"/>
                    </a:cubicBezTo>
                    <a:cubicBezTo>
                      <a:pt x="108" y="6"/>
                      <a:pt x="108" y="6"/>
                      <a:pt x="108" y="6"/>
                    </a:cubicBezTo>
                    <a:cubicBezTo>
                      <a:pt x="97" y="6"/>
                      <a:pt x="97" y="6"/>
                      <a:pt x="97" y="6"/>
                    </a:cubicBezTo>
                    <a:cubicBezTo>
                      <a:pt x="97" y="0"/>
                      <a:pt x="97" y="0"/>
                      <a:pt x="97" y="0"/>
                    </a:cubicBezTo>
                    <a:cubicBezTo>
                      <a:pt x="91" y="0"/>
                      <a:pt x="91" y="0"/>
                      <a:pt x="91" y="0"/>
                    </a:cubicBezTo>
                    <a:cubicBezTo>
                      <a:pt x="91" y="6"/>
                      <a:pt x="91" y="6"/>
                      <a:pt x="91" y="6"/>
                    </a:cubicBezTo>
                    <a:cubicBezTo>
                      <a:pt x="80" y="6"/>
                      <a:pt x="80" y="6"/>
                      <a:pt x="80" y="6"/>
                    </a:cubicBezTo>
                    <a:cubicBezTo>
                      <a:pt x="80" y="0"/>
                      <a:pt x="80" y="0"/>
                      <a:pt x="80" y="0"/>
                    </a:cubicBezTo>
                    <a:cubicBezTo>
                      <a:pt x="75" y="0"/>
                      <a:pt x="75" y="0"/>
                      <a:pt x="75" y="0"/>
                    </a:cubicBezTo>
                    <a:cubicBezTo>
                      <a:pt x="75" y="6"/>
                      <a:pt x="75" y="6"/>
                      <a:pt x="75" y="6"/>
                    </a:cubicBezTo>
                    <a:cubicBezTo>
                      <a:pt x="66" y="6"/>
                      <a:pt x="66" y="6"/>
                      <a:pt x="66" y="6"/>
                    </a:cubicBezTo>
                    <a:cubicBezTo>
                      <a:pt x="66" y="0"/>
                      <a:pt x="66" y="0"/>
                      <a:pt x="66" y="0"/>
                    </a:cubicBezTo>
                    <a:cubicBezTo>
                      <a:pt x="61" y="0"/>
                      <a:pt x="61" y="0"/>
                      <a:pt x="61" y="0"/>
                    </a:cubicBezTo>
                    <a:cubicBezTo>
                      <a:pt x="61" y="6"/>
                      <a:pt x="61" y="6"/>
                      <a:pt x="61" y="6"/>
                    </a:cubicBezTo>
                    <a:cubicBezTo>
                      <a:pt x="49" y="6"/>
                      <a:pt x="49" y="6"/>
                      <a:pt x="49" y="6"/>
                    </a:cubicBezTo>
                    <a:cubicBezTo>
                      <a:pt x="49" y="0"/>
                      <a:pt x="49" y="0"/>
                      <a:pt x="49" y="0"/>
                    </a:cubicBezTo>
                    <a:cubicBezTo>
                      <a:pt x="44" y="0"/>
                      <a:pt x="44" y="0"/>
                      <a:pt x="44" y="0"/>
                    </a:cubicBezTo>
                    <a:cubicBezTo>
                      <a:pt x="44" y="6"/>
                      <a:pt x="44" y="6"/>
                      <a:pt x="44" y="6"/>
                    </a:cubicBezTo>
                    <a:cubicBezTo>
                      <a:pt x="35" y="6"/>
                      <a:pt x="35" y="6"/>
                      <a:pt x="35" y="6"/>
                    </a:cubicBezTo>
                    <a:cubicBezTo>
                      <a:pt x="35" y="0"/>
                      <a:pt x="35" y="0"/>
                      <a:pt x="35" y="0"/>
                    </a:cubicBezTo>
                    <a:cubicBezTo>
                      <a:pt x="30" y="0"/>
                      <a:pt x="30" y="0"/>
                      <a:pt x="30" y="0"/>
                    </a:cubicBezTo>
                    <a:cubicBezTo>
                      <a:pt x="30" y="6"/>
                      <a:pt x="30" y="6"/>
                      <a:pt x="30" y="6"/>
                    </a:cubicBezTo>
                    <a:cubicBezTo>
                      <a:pt x="18" y="6"/>
                      <a:pt x="18" y="6"/>
                      <a:pt x="18" y="6"/>
                    </a:cubicBezTo>
                    <a:cubicBezTo>
                      <a:pt x="18" y="0"/>
                      <a:pt x="18" y="0"/>
                      <a:pt x="18" y="0"/>
                    </a:cubicBezTo>
                    <a:cubicBezTo>
                      <a:pt x="13" y="0"/>
                      <a:pt x="13" y="0"/>
                      <a:pt x="13" y="0"/>
                    </a:cubicBezTo>
                    <a:cubicBezTo>
                      <a:pt x="13" y="6"/>
                      <a:pt x="13" y="6"/>
                      <a:pt x="13" y="6"/>
                    </a:cubicBezTo>
                    <a:cubicBezTo>
                      <a:pt x="12" y="6"/>
                      <a:pt x="12" y="6"/>
                      <a:pt x="12" y="6"/>
                    </a:cubicBezTo>
                    <a:cubicBezTo>
                      <a:pt x="9" y="6"/>
                      <a:pt x="7" y="9"/>
                      <a:pt x="7" y="12"/>
                    </a:cubicBezTo>
                    <a:cubicBezTo>
                      <a:pt x="7" y="13"/>
                      <a:pt x="7" y="13"/>
                      <a:pt x="7" y="13"/>
                    </a:cubicBezTo>
                    <a:cubicBezTo>
                      <a:pt x="0" y="13"/>
                      <a:pt x="0" y="13"/>
                      <a:pt x="0" y="13"/>
                    </a:cubicBezTo>
                    <a:cubicBezTo>
                      <a:pt x="0" y="18"/>
                      <a:pt x="0" y="18"/>
                      <a:pt x="0" y="18"/>
                    </a:cubicBezTo>
                    <a:cubicBezTo>
                      <a:pt x="7" y="18"/>
                      <a:pt x="7" y="18"/>
                      <a:pt x="7" y="18"/>
                    </a:cubicBezTo>
                    <a:cubicBezTo>
                      <a:pt x="7" y="30"/>
                      <a:pt x="7" y="30"/>
                      <a:pt x="7" y="30"/>
                    </a:cubicBezTo>
                    <a:cubicBezTo>
                      <a:pt x="0" y="30"/>
                      <a:pt x="0" y="30"/>
                      <a:pt x="0" y="30"/>
                    </a:cubicBezTo>
                    <a:cubicBezTo>
                      <a:pt x="0" y="35"/>
                      <a:pt x="0" y="35"/>
                      <a:pt x="0" y="35"/>
                    </a:cubicBezTo>
                    <a:cubicBezTo>
                      <a:pt x="7" y="35"/>
                      <a:pt x="7" y="35"/>
                      <a:pt x="7" y="35"/>
                    </a:cubicBezTo>
                    <a:cubicBezTo>
                      <a:pt x="7" y="44"/>
                      <a:pt x="7" y="44"/>
                      <a:pt x="7" y="44"/>
                    </a:cubicBezTo>
                    <a:cubicBezTo>
                      <a:pt x="0" y="44"/>
                      <a:pt x="0" y="44"/>
                      <a:pt x="0" y="44"/>
                    </a:cubicBezTo>
                    <a:cubicBezTo>
                      <a:pt x="0" y="49"/>
                      <a:pt x="0" y="49"/>
                      <a:pt x="0" y="49"/>
                    </a:cubicBezTo>
                    <a:cubicBezTo>
                      <a:pt x="7" y="49"/>
                      <a:pt x="7" y="49"/>
                      <a:pt x="7" y="49"/>
                    </a:cubicBezTo>
                    <a:cubicBezTo>
                      <a:pt x="7" y="60"/>
                      <a:pt x="7" y="60"/>
                      <a:pt x="7" y="60"/>
                    </a:cubicBezTo>
                    <a:cubicBezTo>
                      <a:pt x="0" y="60"/>
                      <a:pt x="0" y="60"/>
                      <a:pt x="0" y="60"/>
                    </a:cubicBezTo>
                    <a:cubicBezTo>
                      <a:pt x="0" y="66"/>
                      <a:pt x="0" y="66"/>
                      <a:pt x="0" y="66"/>
                    </a:cubicBezTo>
                    <a:cubicBezTo>
                      <a:pt x="7" y="66"/>
                      <a:pt x="7" y="66"/>
                      <a:pt x="7" y="66"/>
                    </a:cubicBezTo>
                    <a:cubicBezTo>
                      <a:pt x="7" y="75"/>
                      <a:pt x="7" y="75"/>
                      <a:pt x="7" y="75"/>
                    </a:cubicBezTo>
                    <a:cubicBezTo>
                      <a:pt x="0" y="75"/>
                      <a:pt x="0" y="75"/>
                      <a:pt x="0" y="75"/>
                    </a:cubicBezTo>
                    <a:cubicBezTo>
                      <a:pt x="0" y="80"/>
                      <a:pt x="0" y="80"/>
                      <a:pt x="0" y="80"/>
                    </a:cubicBezTo>
                    <a:cubicBezTo>
                      <a:pt x="7" y="80"/>
                      <a:pt x="7" y="80"/>
                      <a:pt x="7" y="80"/>
                    </a:cubicBezTo>
                    <a:cubicBezTo>
                      <a:pt x="7" y="91"/>
                      <a:pt x="7" y="91"/>
                      <a:pt x="7" y="91"/>
                    </a:cubicBezTo>
                    <a:cubicBezTo>
                      <a:pt x="0" y="91"/>
                      <a:pt x="0" y="91"/>
                      <a:pt x="0" y="91"/>
                    </a:cubicBezTo>
                    <a:cubicBezTo>
                      <a:pt x="0" y="97"/>
                      <a:pt x="0" y="97"/>
                      <a:pt x="0" y="97"/>
                    </a:cubicBezTo>
                    <a:cubicBezTo>
                      <a:pt x="7" y="97"/>
                      <a:pt x="7" y="97"/>
                      <a:pt x="7" y="97"/>
                    </a:cubicBezTo>
                    <a:cubicBezTo>
                      <a:pt x="7" y="108"/>
                      <a:pt x="7" y="108"/>
                      <a:pt x="7" y="108"/>
                    </a:cubicBezTo>
                    <a:cubicBezTo>
                      <a:pt x="0" y="108"/>
                      <a:pt x="0" y="108"/>
                      <a:pt x="0" y="108"/>
                    </a:cubicBezTo>
                    <a:cubicBezTo>
                      <a:pt x="0" y="113"/>
                      <a:pt x="0" y="113"/>
                      <a:pt x="0" y="113"/>
                    </a:cubicBezTo>
                    <a:cubicBezTo>
                      <a:pt x="7" y="113"/>
                      <a:pt x="7" y="113"/>
                      <a:pt x="7" y="113"/>
                    </a:cubicBezTo>
                    <a:cubicBezTo>
                      <a:pt x="7" y="122"/>
                      <a:pt x="7" y="122"/>
                      <a:pt x="7" y="122"/>
                    </a:cubicBezTo>
                    <a:cubicBezTo>
                      <a:pt x="0" y="122"/>
                      <a:pt x="0" y="122"/>
                      <a:pt x="0" y="122"/>
                    </a:cubicBezTo>
                    <a:cubicBezTo>
                      <a:pt x="0" y="127"/>
                      <a:pt x="0" y="127"/>
                      <a:pt x="0" y="127"/>
                    </a:cubicBezTo>
                    <a:cubicBezTo>
                      <a:pt x="7" y="127"/>
                      <a:pt x="7" y="127"/>
                      <a:pt x="7" y="127"/>
                    </a:cubicBezTo>
                    <a:cubicBezTo>
                      <a:pt x="7" y="139"/>
                      <a:pt x="7" y="139"/>
                      <a:pt x="7" y="139"/>
                    </a:cubicBezTo>
                    <a:cubicBezTo>
                      <a:pt x="0" y="139"/>
                      <a:pt x="0" y="139"/>
                      <a:pt x="0" y="139"/>
                    </a:cubicBezTo>
                    <a:cubicBezTo>
                      <a:pt x="0" y="144"/>
                      <a:pt x="0" y="144"/>
                      <a:pt x="0" y="144"/>
                    </a:cubicBezTo>
                    <a:cubicBezTo>
                      <a:pt x="7" y="144"/>
                      <a:pt x="7" y="144"/>
                      <a:pt x="7" y="144"/>
                    </a:cubicBezTo>
                    <a:cubicBezTo>
                      <a:pt x="7" y="153"/>
                      <a:pt x="7" y="153"/>
                      <a:pt x="7" y="153"/>
                    </a:cubicBezTo>
                    <a:cubicBezTo>
                      <a:pt x="0" y="153"/>
                      <a:pt x="0" y="153"/>
                      <a:pt x="0" y="153"/>
                    </a:cubicBezTo>
                    <a:cubicBezTo>
                      <a:pt x="0" y="158"/>
                      <a:pt x="0" y="158"/>
                      <a:pt x="0" y="158"/>
                    </a:cubicBezTo>
                    <a:cubicBezTo>
                      <a:pt x="7" y="158"/>
                      <a:pt x="7" y="158"/>
                      <a:pt x="7" y="158"/>
                    </a:cubicBezTo>
                    <a:cubicBezTo>
                      <a:pt x="7" y="159"/>
                      <a:pt x="7" y="159"/>
                      <a:pt x="7" y="159"/>
                    </a:cubicBezTo>
                    <a:cubicBezTo>
                      <a:pt x="7" y="162"/>
                      <a:pt x="9" y="165"/>
                      <a:pt x="12" y="165"/>
                    </a:cubicBezTo>
                    <a:cubicBezTo>
                      <a:pt x="13" y="165"/>
                      <a:pt x="13" y="165"/>
                      <a:pt x="13" y="165"/>
                    </a:cubicBezTo>
                    <a:cubicBezTo>
                      <a:pt x="13" y="171"/>
                      <a:pt x="13" y="171"/>
                      <a:pt x="13" y="171"/>
                    </a:cubicBezTo>
                    <a:cubicBezTo>
                      <a:pt x="18" y="171"/>
                      <a:pt x="18" y="171"/>
                      <a:pt x="18" y="171"/>
                    </a:cubicBezTo>
                    <a:cubicBezTo>
                      <a:pt x="18" y="165"/>
                      <a:pt x="18" y="165"/>
                      <a:pt x="18" y="165"/>
                    </a:cubicBezTo>
                    <a:cubicBezTo>
                      <a:pt x="30" y="165"/>
                      <a:pt x="30" y="165"/>
                      <a:pt x="30" y="165"/>
                    </a:cubicBezTo>
                    <a:cubicBezTo>
                      <a:pt x="30" y="171"/>
                      <a:pt x="30" y="171"/>
                      <a:pt x="30" y="171"/>
                    </a:cubicBezTo>
                    <a:cubicBezTo>
                      <a:pt x="35" y="171"/>
                      <a:pt x="35" y="171"/>
                      <a:pt x="35" y="171"/>
                    </a:cubicBezTo>
                    <a:cubicBezTo>
                      <a:pt x="35" y="165"/>
                      <a:pt x="35" y="165"/>
                      <a:pt x="35" y="165"/>
                    </a:cubicBezTo>
                    <a:cubicBezTo>
                      <a:pt x="44" y="165"/>
                      <a:pt x="44" y="165"/>
                      <a:pt x="44" y="165"/>
                    </a:cubicBezTo>
                    <a:cubicBezTo>
                      <a:pt x="44" y="171"/>
                      <a:pt x="44" y="171"/>
                      <a:pt x="44" y="171"/>
                    </a:cubicBezTo>
                    <a:cubicBezTo>
                      <a:pt x="49" y="171"/>
                      <a:pt x="49" y="171"/>
                      <a:pt x="49" y="171"/>
                    </a:cubicBezTo>
                    <a:cubicBezTo>
                      <a:pt x="49" y="165"/>
                      <a:pt x="49" y="165"/>
                      <a:pt x="49" y="165"/>
                    </a:cubicBezTo>
                    <a:cubicBezTo>
                      <a:pt x="61" y="165"/>
                      <a:pt x="61" y="165"/>
                      <a:pt x="61" y="165"/>
                    </a:cubicBezTo>
                    <a:cubicBezTo>
                      <a:pt x="61" y="171"/>
                      <a:pt x="61" y="171"/>
                      <a:pt x="61" y="171"/>
                    </a:cubicBezTo>
                    <a:cubicBezTo>
                      <a:pt x="66" y="171"/>
                      <a:pt x="66" y="171"/>
                      <a:pt x="66" y="171"/>
                    </a:cubicBezTo>
                    <a:cubicBezTo>
                      <a:pt x="66" y="165"/>
                      <a:pt x="66" y="165"/>
                      <a:pt x="66" y="165"/>
                    </a:cubicBezTo>
                    <a:cubicBezTo>
                      <a:pt x="75" y="165"/>
                      <a:pt x="75" y="165"/>
                      <a:pt x="75" y="165"/>
                    </a:cubicBezTo>
                    <a:cubicBezTo>
                      <a:pt x="75" y="171"/>
                      <a:pt x="75" y="171"/>
                      <a:pt x="75" y="171"/>
                    </a:cubicBezTo>
                    <a:cubicBezTo>
                      <a:pt x="80" y="171"/>
                      <a:pt x="80" y="171"/>
                      <a:pt x="80" y="171"/>
                    </a:cubicBezTo>
                    <a:cubicBezTo>
                      <a:pt x="80" y="165"/>
                      <a:pt x="80" y="165"/>
                      <a:pt x="80" y="165"/>
                    </a:cubicBezTo>
                    <a:cubicBezTo>
                      <a:pt x="91" y="165"/>
                      <a:pt x="91" y="165"/>
                      <a:pt x="91" y="165"/>
                    </a:cubicBezTo>
                    <a:cubicBezTo>
                      <a:pt x="91" y="171"/>
                      <a:pt x="91" y="171"/>
                      <a:pt x="91" y="171"/>
                    </a:cubicBezTo>
                    <a:cubicBezTo>
                      <a:pt x="97" y="171"/>
                      <a:pt x="97" y="171"/>
                      <a:pt x="97" y="171"/>
                    </a:cubicBezTo>
                    <a:cubicBezTo>
                      <a:pt x="97" y="165"/>
                      <a:pt x="97" y="165"/>
                      <a:pt x="97" y="165"/>
                    </a:cubicBezTo>
                    <a:cubicBezTo>
                      <a:pt x="108" y="165"/>
                      <a:pt x="108" y="165"/>
                      <a:pt x="108" y="165"/>
                    </a:cubicBezTo>
                    <a:cubicBezTo>
                      <a:pt x="108" y="171"/>
                      <a:pt x="108" y="171"/>
                      <a:pt x="108" y="171"/>
                    </a:cubicBezTo>
                    <a:cubicBezTo>
                      <a:pt x="113" y="171"/>
                      <a:pt x="113" y="171"/>
                      <a:pt x="113" y="171"/>
                    </a:cubicBezTo>
                    <a:cubicBezTo>
                      <a:pt x="113" y="165"/>
                      <a:pt x="113" y="165"/>
                      <a:pt x="113" y="165"/>
                    </a:cubicBezTo>
                    <a:cubicBezTo>
                      <a:pt x="122" y="165"/>
                      <a:pt x="122" y="165"/>
                      <a:pt x="122" y="165"/>
                    </a:cubicBezTo>
                    <a:cubicBezTo>
                      <a:pt x="122" y="171"/>
                      <a:pt x="122" y="171"/>
                      <a:pt x="122" y="171"/>
                    </a:cubicBezTo>
                    <a:cubicBezTo>
                      <a:pt x="127" y="171"/>
                      <a:pt x="127" y="171"/>
                      <a:pt x="127" y="171"/>
                    </a:cubicBezTo>
                    <a:cubicBezTo>
                      <a:pt x="127" y="165"/>
                      <a:pt x="127" y="165"/>
                      <a:pt x="127" y="165"/>
                    </a:cubicBezTo>
                    <a:cubicBezTo>
                      <a:pt x="139" y="165"/>
                      <a:pt x="139" y="165"/>
                      <a:pt x="139" y="165"/>
                    </a:cubicBezTo>
                    <a:cubicBezTo>
                      <a:pt x="139" y="171"/>
                      <a:pt x="139" y="171"/>
                      <a:pt x="139" y="171"/>
                    </a:cubicBezTo>
                    <a:cubicBezTo>
                      <a:pt x="144" y="171"/>
                      <a:pt x="144" y="171"/>
                      <a:pt x="144" y="171"/>
                    </a:cubicBezTo>
                    <a:cubicBezTo>
                      <a:pt x="144" y="165"/>
                      <a:pt x="144" y="165"/>
                      <a:pt x="144" y="165"/>
                    </a:cubicBezTo>
                    <a:cubicBezTo>
                      <a:pt x="153" y="165"/>
                      <a:pt x="153" y="165"/>
                      <a:pt x="153" y="165"/>
                    </a:cubicBezTo>
                    <a:cubicBezTo>
                      <a:pt x="153" y="171"/>
                      <a:pt x="153" y="171"/>
                      <a:pt x="153" y="171"/>
                    </a:cubicBezTo>
                    <a:cubicBezTo>
                      <a:pt x="158" y="171"/>
                      <a:pt x="158" y="171"/>
                      <a:pt x="158" y="171"/>
                    </a:cubicBezTo>
                    <a:cubicBezTo>
                      <a:pt x="158" y="165"/>
                      <a:pt x="158" y="165"/>
                      <a:pt x="158" y="165"/>
                    </a:cubicBezTo>
                    <a:cubicBezTo>
                      <a:pt x="159" y="165"/>
                      <a:pt x="159" y="165"/>
                      <a:pt x="159" y="165"/>
                    </a:cubicBezTo>
                    <a:cubicBezTo>
                      <a:pt x="162" y="165"/>
                      <a:pt x="165" y="162"/>
                      <a:pt x="165" y="159"/>
                    </a:cubicBezTo>
                    <a:cubicBezTo>
                      <a:pt x="165" y="158"/>
                      <a:pt x="165" y="158"/>
                      <a:pt x="165" y="158"/>
                    </a:cubicBezTo>
                    <a:cubicBezTo>
                      <a:pt x="171" y="158"/>
                      <a:pt x="171" y="158"/>
                      <a:pt x="171" y="158"/>
                    </a:cubicBezTo>
                    <a:cubicBezTo>
                      <a:pt x="171" y="153"/>
                      <a:pt x="171" y="153"/>
                      <a:pt x="171" y="153"/>
                    </a:cubicBezTo>
                    <a:cubicBezTo>
                      <a:pt x="165" y="153"/>
                      <a:pt x="165" y="153"/>
                      <a:pt x="165" y="153"/>
                    </a:cubicBezTo>
                    <a:cubicBezTo>
                      <a:pt x="165" y="144"/>
                      <a:pt x="165" y="144"/>
                      <a:pt x="165" y="144"/>
                    </a:cubicBezTo>
                    <a:cubicBezTo>
                      <a:pt x="171" y="144"/>
                      <a:pt x="171" y="144"/>
                      <a:pt x="171" y="144"/>
                    </a:cubicBezTo>
                    <a:cubicBezTo>
                      <a:pt x="171" y="139"/>
                      <a:pt x="171" y="139"/>
                      <a:pt x="171" y="139"/>
                    </a:cubicBezTo>
                    <a:cubicBezTo>
                      <a:pt x="165" y="139"/>
                      <a:pt x="165" y="139"/>
                      <a:pt x="165" y="139"/>
                    </a:cubicBezTo>
                    <a:cubicBezTo>
                      <a:pt x="165" y="127"/>
                      <a:pt x="165" y="127"/>
                      <a:pt x="165" y="127"/>
                    </a:cubicBezTo>
                    <a:cubicBezTo>
                      <a:pt x="171" y="127"/>
                      <a:pt x="171" y="127"/>
                      <a:pt x="171" y="127"/>
                    </a:cubicBezTo>
                    <a:cubicBezTo>
                      <a:pt x="171" y="122"/>
                      <a:pt x="171" y="122"/>
                      <a:pt x="171" y="122"/>
                    </a:cubicBezTo>
                    <a:cubicBezTo>
                      <a:pt x="165" y="122"/>
                      <a:pt x="165" y="122"/>
                      <a:pt x="165" y="122"/>
                    </a:cubicBezTo>
                    <a:cubicBezTo>
                      <a:pt x="165" y="113"/>
                      <a:pt x="165" y="113"/>
                      <a:pt x="165" y="113"/>
                    </a:cubicBezTo>
                    <a:cubicBezTo>
                      <a:pt x="171" y="113"/>
                      <a:pt x="171" y="113"/>
                      <a:pt x="171" y="113"/>
                    </a:cubicBezTo>
                    <a:cubicBezTo>
                      <a:pt x="171" y="108"/>
                      <a:pt x="171" y="108"/>
                      <a:pt x="171" y="108"/>
                    </a:cubicBezTo>
                    <a:cubicBezTo>
                      <a:pt x="165" y="108"/>
                      <a:pt x="165" y="108"/>
                      <a:pt x="165" y="108"/>
                    </a:cubicBezTo>
                    <a:cubicBezTo>
                      <a:pt x="165" y="97"/>
                      <a:pt x="165" y="97"/>
                      <a:pt x="165" y="97"/>
                    </a:cubicBezTo>
                    <a:cubicBezTo>
                      <a:pt x="171" y="97"/>
                      <a:pt x="171" y="97"/>
                      <a:pt x="171" y="97"/>
                    </a:cubicBezTo>
                    <a:cubicBezTo>
                      <a:pt x="171" y="91"/>
                      <a:pt x="171" y="91"/>
                      <a:pt x="171" y="91"/>
                    </a:cubicBezTo>
                    <a:cubicBezTo>
                      <a:pt x="165" y="91"/>
                      <a:pt x="165" y="91"/>
                      <a:pt x="165" y="91"/>
                    </a:cubicBezTo>
                    <a:cubicBezTo>
                      <a:pt x="165" y="80"/>
                      <a:pt x="165" y="80"/>
                      <a:pt x="165" y="80"/>
                    </a:cubicBezTo>
                    <a:cubicBezTo>
                      <a:pt x="171" y="80"/>
                      <a:pt x="171" y="80"/>
                      <a:pt x="171" y="80"/>
                    </a:cubicBezTo>
                    <a:cubicBezTo>
                      <a:pt x="171" y="75"/>
                      <a:pt x="171" y="75"/>
                      <a:pt x="171" y="75"/>
                    </a:cubicBezTo>
                    <a:cubicBezTo>
                      <a:pt x="165" y="75"/>
                      <a:pt x="165" y="75"/>
                      <a:pt x="165" y="75"/>
                    </a:cubicBezTo>
                    <a:cubicBezTo>
                      <a:pt x="165" y="66"/>
                      <a:pt x="165" y="66"/>
                      <a:pt x="165" y="66"/>
                    </a:cubicBezTo>
                    <a:cubicBezTo>
                      <a:pt x="171" y="66"/>
                      <a:pt x="171" y="66"/>
                      <a:pt x="171" y="66"/>
                    </a:cubicBezTo>
                    <a:cubicBezTo>
                      <a:pt x="171" y="60"/>
                      <a:pt x="171" y="60"/>
                      <a:pt x="171" y="60"/>
                    </a:cubicBezTo>
                    <a:cubicBezTo>
                      <a:pt x="165" y="60"/>
                      <a:pt x="165" y="60"/>
                      <a:pt x="165" y="60"/>
                    </a:cubicBezTo>
                    <a:cubicBezTo>
                      <a:pt x="165" y="49"/>
                      <a:pt x="165" y="49"/>
                      <a:pt x="165" y="49"/>
                    </a:cubicBezTo>
                    <a:cubicBezTo>
                      <a:pt x="171" y="49"/>
                      <a:pt x="171" y="49"/>
                      <a:pt x="171" y="49"/>
                    </a:cubicBezTo>
                    <a:cubicBezTo>
                      <a:pt x="171" y="44"/>
                      <a:pt x="171" y="44"/>
                      <a:pt x="171" y="44"/>
                    </a:cubicBezTo>
                    <a:cubicBezTo>
                      <a:pt x="165" y="44"/>
                      <a:pt x="165" y="44"/>
                      <a:pt x="165" y="44"/>
                    </a:cubicBezTo>
                    <a:cubicBezTo>
                      <a:pt x="165" y="35"/>
                      <a:pt x="165" y="35"/>
                      <a:pt x="165" y="35"/>
                    </a:cubicBezTo>
                    <a:cubicBezTo>
                      <a:pt x="171" y="35"/>
                      <a:pt x="171" y="35"/>
                      <a:pt x="171" y="35"/>
                    </a:cubicBezTo>
                    <a:cubicBezTo>
                      <a:pt x="171" y="30"/>
                      <a:pt x="171" y="30"/>
                      <a:pt x="171" y="30"/>
                    </a:cubicBezTo>
                    <a:cubicBezTo>
                      <a:pt x="165" y="30"/>
                      <a:pt x="165" y="30"/>
                      <a:pt x="165" y="30"/>
                    </a:cubicBezTo>
                    <a:cubicBezTo>
                      <a:pt x="165" y="18"/>
                      <a:pt x="165" y="18"/>
                      <a:pt x="165" y="18"/>
                    </a:cubicBezTo>
                    <a:lnTo>
                      <a:pt x="171" y="18"/>
                    </a:lnTo>
                    <a:close/>
                    <a:moveTo>
                      <a:pt x="160" y="159"/>
                    </a:moveTo>
                    <a:cubicBezTo>
                      <a:pt x="160" y="159"/>
                      <a:pt x="160" y="160"/>
                      <a:pt x="159" y="160"/>
                    </a:cubicBezTo>
                    <a:cubicBezTo>
                      <a:pt x="12" y="160"/>
                      <a:pt x="12" y="160"/>
                      <a:pt x="12" y="160"/>
                    </a:cubicBezTo>
                    <a:cubicBezTo>
                      <a:pt x="12" y="160"/>
                      <a:pt x="12" y="159"/>
                      <a:pt x="12" y="159"/>
                    </a:cubicBezTo>
                    <a:cubicBezTo>
                      <a:pt x="12" y="12"/>
                      <a:pt x="12" y="12"/>
                      <a:pt x="12" y="12"/>
                    </a:cubicBezTo>
                    <a:cubicBezTo>
                      <a:pt x="12" y="12"/>
                      <a:pt x="12" y="12"/>
                      <a:pt x="12" y="12"/>
                    </a:cubicBezTo>
                    <a:cubicBezTo>
                      <a:pt x="159" y="12"/>
                      <a:pt x="159" y="12"/>
                      <a:pt x="159" y="12"/>
                    </a:cubicBezTo>
                    <a:cubicBezTo>
                      <a:pt x="160" y="12"/>
                      <a:pt x="160" y="12"/>
                      <a:pt x="160" y="12"/>
                    </a:cubicBezTo>
                    <a:lnTo>
                      <a:pt x="160"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002060"/>
                  </a:solidFill>
                  <a:effectLst/>
                  <a:uLnTx/>
                  <a:uFillTx/>
                  <a:latin typeface="Segoe UI Semibold"/>
                  <a:ea typeface="+mn-ea"/>
                  <a:cs typeface="+mn-cs"/>
                </a:endParaRPr>
              </a:p>
            </p:txBody>
          </p:sp>
        </p:grpSp>
        <p:sp>
          <p:nvSpPr>
            <p:cNvPr id="51" name="TextBox 50">
              <a:extLst>
                <a:ext uri="{FF2B5EF4-FFF2-40B4-BE49-F238E27FC236}">
                  <a16:creationId xmlns:a16="http://schemas.microsoft.com/office/drawing/2014/main" id="{97535330-F15A-4F0A-8065-7A3BAB0F9D0C}"/>
                </a:ext>
              </a:extLst>
            </p:cNvPr>
            <p:cNvSpPr txBox="1"/>
            <p:nvPr/>
          </p:nvSpPr>
          <p:spPr>
            <a:xfrm>
              <a:off x="7417830" y="3036881"/>
              <a:ext cx="2693670" cy="560756"/>
            </a:xfrm>
            <a:prstGeom prst="rect">
              <a:avLst/>
            </a:prstGeom>
            <a:noFill/>
          </p:spPr>
          <p:txBody>
            <a:bodyPr wrap="squar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Segoe UI Semibold"/>
                  <a:ea typeface="+mn-ea"/>
                  <a:cs typeface="+mn-cs"/>
                </a:rPr>
                <a:t>FPGA</a:t>
              </a:r>
            </a:p>
          </p:txBody>
        </p:sp>
      </p:grpSp>
      <p:sp>
        <p:nvSpPr>
          <p:cNvPr id="72" name="Rectangle 71">
            <a:extLst>
              <a:ext uri="{FF2B5EF4-FFF2-40B4-BE49-F238E27FC236}">
                <a16:creationId xmlns:a16="http://schemas.microsoft.com/office/drawing/2014/main" id="{6A4FAE2B-9588-4A28-94BB-5B3EFB5A0DE7}"/>
              </a:ext>
            </a:extLst>
          </p:cNvPr>
          <p:cNvSpPr/>
          <p:nvPr/>
        </p:nvSpPr>
        <p:spPr bwMode="auto">
          <a:xfrm>
            <a:off x="587522" y="2585045"/>
            <a:ext cx="6422311" cy="1124491"/>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2060"/>
                </a:solidFill>
                <a:effectLst/>
                <a:uLnTx/>
                <a:uFillTx/>
                <a:latin typeface="Segoe UI Semibold"/>
                <a:ea typeface="Segoe UI" pitchFamily="34" charset="0"/>
                <a:cs typeface="Segoe UI" pitchFamily="34" charset="0"/>
              </a:rPr>
              <a:t>Popular frameworks</a:t>
            </a:r>
          </a:p>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60"/>
                </a:solidFill>
                <a:effectLst/>
                <a:uLnTx/>
                <a:uFillTx/>
                <a:latin typeface="Segoe UI"/>
                <a:ea typeface="+mn-ea"/>
                <a:cs typeface="Segoe UI" pitchFamily="34" charset="0"/>
              </a:rPr>
              <a:t>Build sophisticated deep learning solutions </a:t>
            </a:r>
          </a:p>
        </p:txBody>
      </p:sp>
      <p:sp>
        <p:nvSpPr>
          <p:cNvPr id="73" name="Rectangle 72">
            <a:extLst>
              <a:ext uri="{FF2B5EF4-FFF2-40B4-BE49-F238E27FC236}">
                <a16:creationId xmlns:a16="http://schemas.microsoft.com/office/drawing/2014/main" id="{9E2836CD-6137-4902-A3C6-37B55EF19549}"/>
              </a:ext>
            </a:extLst>
          </p:cNvPr>
          <p:cNvSpPr/>
          <p:nvPr/>
        </p:nvSpPr>
        <p:spPr bwMode="auto">
          <a:xfrm>
            <a:off x="7009832" y="2585045"/>
            <a:ext cx="4747597" cy="112449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dirty="0">
              <a:ln>
                <a:noFill/>
              </a:ln>
              <a:solidFill>
                <a:srgbClr val="002060"/>
              </a:solidFill>
              <a:effectLst/>
              <a:uLnTx/>
              <a:uFillTx/>
              <a:latin typeface="Segoe UI"/>
              <a:ea typeface="Segoe UI" pitchFamily="34" charset="0"/>
              <a:cs typeface="Segoe UI" pitchFamily="34" charset="0"/>
            </a:endParaRPr>
          </a:p>
        </p:txBody>
      </p:sp>
      <p:sp>
        <p:nvSpPr>
          <p:cNvPr id="81" name="TextBox 80">
            <a:extLst>
              <a:ext uri="{FF2B5EF4-FFF2-40B4-BE49-F238E27FC236}">
                <a16:creationId xmlns:a16="http://schemas.microsoft.com/office/drawing/2014/main" id="{829532FF-D564-4661-A740-554FC7F02803}"/>
              </a:ext>
            </a:extLst>
          </p:cNvPr>
          <p:cNvSpPr txBox="1"/>
          <p:nvPr/>
        </p:nvSpPr>
        <p:spPr>
          <a:xfrm>
            <a:off x="8290867" y="3037562"/>
            <a:ext cx="1075908" cy="219453"/>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TensorFlow</a:t>
            </a:r>
          </a:p>
        </p:txBody>
      </p:sp>
      <p:pic>
        <p:nvPicPr>
          <p:cNvPr id="86" name="Picture 32">
            <a:extLst>
              <a:ext uri="{FF2B5EF4-FFF2-40B4-BE49-F238E27FC236}">
                <a16:creationId xmlns:a16="http://schemas.microsoft.com/office/drawing/2014/main" id="{DA789442-F58A-4BEC-A990-21E0FA3559D0}"/>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Lst>
          </a:blip>
          <a:stretch>
            <a:fillRect/>
          </a:stretch>
        </p:blipFill>
        <p:spPr bwMode="auto">
          <a:xfrm>
            <a:off x="10882453" y="2898685"/>
            <a:ext cx="368149" cy="359313"/>
          </a:xfrm>
          <a:prstGeom prst="rect">
            <a:avLst/>
          </a:prstGeom>
          <a:noFill/>
          <a:extLst>
            <a:ext uri="{909E8E84-426E-40DD-AFC4-6F175D3DCCD1}">
              <a14:hiddenFill xmlns:a14="http://schemas.microsoft.com/office/drawing/2010/main">
                <a:solidFill>
                  <a:srgbClr val="FFFFFF"/>
                </a:solidFill>
              </a14:hiddenFill>
            </a:ext>
          </a:extLst>
        </p:spPr>
      </p:pic>
      <p:sp>
        <p:nvSpPr>
          <p:cNvPr id="95" name="TextBox 94">
            <a:extLst>
              <a:ext uri="{FF2B5EF4-FFF2-40B4-BE49-F238E27FC236}">
                <a16:creationId xmlns:a16="http://schemas.microsoft.com/office/drawing/2014/main" id="{9C59FE23-7B09-4F3A-BED8-33859174D527}"/>
              </a:ext>
            </a:extLst>
          </p:cNvPr>
          <p:cNvSpPr txBox="1"/>
          <p:nvPr/>
        </p:nvSpPr>
        <p:spPr>
          <a:xfrm>
            <a:off x="9410075" y="3037562"/>
            <a:ext cx="1075908" cy="219453"/>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Keras</a:t>
            </a:r>
          </a:p>
        </p:txBody>
      </p:sp>
      <p:sp>
        <p:nvSpPr>
          <p:cNvPr id="96" name="TextBox 95">
            <a:extLst>
              <a:ext uri="{FF2B5EF4-FFF2-40B4-BE49-F238E27FC236}">
                <a16:creationId xmlns:a16="http://schemas.microsoft.com/office/drawing/2014/main" id="{D760949C-48DC-48D1-AF14-93D0EA255EAF}"/>
              </a:ext>
            </a:extLst>
          </p:cNvPr>
          <p:cNvSpPr txBox="1"/>
          <p:nvPr/>
        </p:nvSpPr>
        <p:spPr>
          <a:xfrm>
            <a:off x="7179372" y="3037563"/>
            <a:ext cx="1075908" cy="219453"/>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Pytorch</a:t>
            </a:r>
          </a:p>
        </p:txBody>
      </p:sp>
      <p:sp>
        <p:nvSpPr>
          <p:cNvPr id="97" name="TextBox 96">
            <a:extLst>
              <a:ext uri="{FF2B5EF4-FFF2-40B4-BE49-F238E27FC236}">
                <a16:creationId xmlns:a16="http://schemas.microsoft.com/office/drawing/2014/main" id="{C9175F7C-129D-4100-9EC8-A0CD13DD5241}"/>
              </a:ext>
            </a:extLst>
          </p:cNvPr>
          <p:cNvSpPr txBox="1"/>
          <p:nvPr/>
        </p:nvSpPr>
        <p:spPr>
          <a:xfrm>
            <a:off x="10528572" y="3278779"/>
            <a:ext cx="1075908" cy="219453"/>
          </a:xfrm>
          <a:prstGeom prst="rect">
            <a:avLst/>
          </a:prstGeom>
          <a:noFill/>
        </p:spPr>
        <p:txBody>
          <a:bodyPr wrap="square" lIns="91427" tIns="45713" rIns="91427" bIns="45713" rtlCol="0" anchor="t">
            <a:spAutoFit/>
          </a:bodyPr>
          <a:lstStyle/>
          <a:p>
            <a:pPr marL="0" marR="0" lvl="0" indent="0" algn="ctr" defTabSz="895698" rtl="0" eaLnBrk="1" fontAlgn="auto" latinLnBrk="0" hangingPunct="1">
              <a:lnSpc>
                <a:spcPct val="90000"/>
              </a:lnSpc>
              <a:spcBef>
                <a:spcPts val="0"/>
              </a:spcBef>
              <a:spcAft>
                <a:spcPts val="588"/>
              </a:spcAft>
              <a:buClrTx/>
              <a:buSzTx/>
              <a:buFontTx/>
              <a:buNone/>
              <a:tabLst/>
              <a:defRPr/>
            </a:pPr>
            <a:r>
              <a:rPr kumimoji="0" lang="en-US" sz="900" b="0" i="0" u="none" strike="noStrike" kern="1200" cap="none" spc="0" normalizeH="0" baseline="0" noProof="0" dirty="0">
                <a:ln>
                  <a:noFill/>
                </a:ln>
                <a:solidFill>
                  <a:srgbClr val="002060"/>
                </a:solidFill>
                <a:effectLst/>
                <a:uLnTx/>
                <a:uFillTx/>
                <a:latin typeface="Segoe UI Semibold" panose="020B0702040204020203" pitchFamily="34" charset="0"/>
                <a:ea typeface="+mn-ea"/>
                <a:cs typeface="Segoe UI Semibold" panose="020B0702040204020203" pitchFamily="34" charset="0"/>
              </a:rPr>
              <a:t>Onnx</a:t>
            </a:r>
          </a:p>
        </p:txBody>
      </p:sp>
      <p:pic>
        <p:nvPicPr>
          <p:cNvPr id="58" name="Picture 57">
            <a:extLst>
              <a:ext uri="{FF2B5EF4-FFF2-40B4-BE49-F238E27FC236}">
                <a16:creationId xmlns:a16="http://schemas.microsoft.com/office/drawing/2014/main" id="{9458EFC7-F94F-4CAE-93AB-AFDC26BFA5C7}"/>
              </a:ext>
            </a:extLst>
          </p:cNvPr>
          <p:cNvPicPr>
            <a:picLocks noChangeAspect="1"/>
          </p:cNvPicPr>
          <p:nvPr/>
        </p:nvPicPr>
        <p:blipFill>
          <a:blip r:embed="rId6">
            <a:lum bright="70000" contrast="-70000"/>
            <a:extLst>
              <a:ext uri="{BEBA8EAE-BF5A-486C-A8C5-ECC9F3942E4B}">
                <a14:imgProps xmlns:a14="http://schemas.microsoft.com/office/drawing/2010/main">
                  <a14:imgLayer r:embed="rId7">
                    <a14:imgEffect>
                      <a14:saturation sat="0"/>
                    </a14:imgEffect>
                  </a14:imgLayer>
                </a14:imgProps>
              </a:ext>
            </a:extLst>
          </a:blip>
          <a:stretch>
            <a:fillRect/>
          </a:stretch>
        </p:blipFill>
        <p:spPr>
          <a:xfrm>
            <a:off x="9233785" y="4124226"/>
            <a:ext cx="387137" cy="387137"/>
          </a:xfrm>
          <a:prstGeom prst="rect">
            <a:avLst/>
          </a:prstGeom>
        </p:spPr>
      </p:pic>
      <p:sp>
        <p:nvSpPr>
          <p:cNvPr id="59" name="Graphic 569">
            <a:extLst>
              <a:ext uri="{FF2B5EF4-FFF2-40B4-BE49-F238E27FC236}">
                <a16:creationId xmlns:a16="http://schemas.microsoft.com/office/drawing/2014/main" id="{AE669B2A-80A3-4F2E-B3A5-3DD09ABACC84}"/>
              </a:ext>
            </a:extLst>
          </p:cNvPr>
          <p:cNvSpPr/>
          <p:nvPr/>
        </p:nvSpPr>
        <p:spPr>
          <a:xfrm>
            <a:off x="9854549" y="1543626"/>
            <a:ext cx="313855" cy="282469"/>
          </a:xfrm>
          <a:custGeom>
            <a:avLst/>
            <a:gdLst>
              <a:gd name="connsiteX0" fmla="*/ 5886 w 313899"/>
              <a:gd name="connsiteY0" fmla="*/ 177745 h 282508"/>
              <a:gd name="connsiteX1" fmla="*/ 73374 w 313899"/>
              <a:gd name="connsiteY1" fmla="*/ 5886 h 282508"/>
              <a:gd name="connsiteX2" fmla="*/ 134192 w 313899"/>
              <a:gd name="connsiteY2" fmla="*/ 177745 h 282508"/>
              <a:gd name="connsiteX3" fmla="*/ 27859 w 313899"/>
              <a:gd name="connsiteY3" fmla="*/ 121636 h 282508"/>
              <a:gd name="connsiteX4" fmla="*/ 114181 w 313899"/>
              <a:gd name="connsiteY4" fmla="*/ 121636 h 282508"/>
              <a:gd name="connsiteX5" fmla="*/ 247980 w 313899"/>
              <a:gd name="connsiteY5" fmla="*/ 276623 h 282508"/>
              <a:gd name="connsiteX6" fmla="*/ 311153 w 313899"/>
              <a:gd name="connsiteY6" fmla="*/ 218160 h 282508"/>
              <a:gd name="connsiteX7" fmla="*/ 196187 w 313899"/>
              <a:gd name="connsiteY7" fmla="*/ 195794 h 282508"/>
              <a:gd name="connsiteX8" fmla="*/ 205996 w 313899"/>
              <a:gd name="connsiteY8" fmla="*/ 258574 h 282508"/>
              <a:gd name="connsiteX9" fmla="*/ 272308 w 313899"/>
              <a:gd name="connsiteY9" fmla="*/ 164012 h 282508"/>
              <a:gd name="connsiteX10" fmla="*/ 219729 w 313899"/>
              <a:gd name="connsiteY10" fmla="*/ 92992 h 282508"/>
              <a:gd name="connsiteX11" fmla="*/ 228754 w 313899"/>
              <a:gd name="connsiteY11" fmla="*/ 249942 h 282508"/>
              <a:gd name="connsiteX12" fmla="*/ 164405 w 313899"/>
              <a:gd name="connsiteY12" fmla="*/ 131837 h 282508"/>
              <a:gd name="connsiteX13" fmla="*/ 301736 w 313899"/>
              <a:gd name="connsiteY13" fmla="*/ 125559 h 28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99" h="282508">
                <a:moveTo>
                  <a:pt x="5886" y="177745"/>
                </a:moveTo>
                <a:lnTo>
                  <a:pt x="73374" y="5886"/>
                </a:lnTo>
                <a:lnTo>
                  <a:pt x="134192" y="177745"/>
                </a:lnTo>
                <a:moveTo>
                  <a:pt x="27859" y="121636"/>
                </a:moveTo>
                <a:lnTo>
                  <a:pt x="114181" y="121636"/>
                </a:lnTo>
                <a:moveTo>
                  <a:pt x="247980" y="276623"/>
                </a:moveTo>
                <a:cubicBezTo>
                  <a:pt x="276231" y="275054"/>
                  <a:pt x="314684" y="258182"/>
                  <a:pt x="311153" y="218160"/>
                </a:cubicBezTo>
                <a:cubicBezTo>
                  <a:pt x="308406" y="185200"/>
                  <a:pt x="238563" y="176568"/>
                  <a:pt x="196187" y="195794"/>
                </a:cubicBezTo>
                <a:cubicBezTo>
                  <a:pt x="156165" y="213843"/>
                  <a:pt x="153026" y="269953"/>
                  <a:pt x="205996" y="258574"/>
                </a:cubicBezTo>
                <a:cubicBezTo>
                  <a:pt x="271915" y="244449"/>
                  <a:pt x="272308" y="164012"/>
                  <a:pt x="272308" y="164012"/>
                </a:cubicBezTo>
                <a:moveTo>
                  <a:pt x="219729" y="92992"/>
                </a:moveTo>
                <a:cubicBezTo>
                  <a:pt x="219729" y="92992"/>
                  <a:pt x="207958" y="216198"/>
                  <a:pt x="228754" y="249942"/>
                </a:cubicBezTo>
                <a:moveTo>
                  <a:pt x="164405" y="131837"/>
                </a:moveTo>
                <a:cubicBezTo>
                  <a:pt x="164405" y="131837"/>
                  <a:pt x="237386" y="140862"/>
                  <a:pt x="301736" y="125559"/>
                </a:cubicBezTo>
              </a:path>
            </a:pathLst>
          </a:custGeom>
          <a:noFill/>
          <a:ln w="19050" cap="flat">
            <a:solidFill>
              <a:schemeClr val="bg1"/>
            </a:solid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2060"/>
              </a:solidFill>
              <a:effectLst/>
              <a:uLnTx/>
              <a:uFillTx/>
              <a:latin typeface="Segoe UI"/>
              <a:ea typeface="+mn-ea"/>
              <a:cs typeface="+mn-cs"/>
            </a:endParaRPr>
          </a:p>
        </p:txBody>
      </p:sp>
      <p:sp>
        <p:nvSpPr>
          <p:cNvPr id="60" name="Rounded Rectangular Callout 243">
            <a:extLst>
              <a:ext uri="{FF2B5EF4-FFF2-40B4-BE49-F238E27FC236}">
                <a16:creationId xmlns:a16="http://schemas.microsoft.com/office/drawing/2014/main" id="{733AFFBE-7C56-4EAC-BB7E-1FA8304FF36A}"/>
              </a:ext>
            </a:extLst>
          </p:cNvPr>
          <p:cNvSpPr/>
          <p:nvPr/>
        </p:nvSpPr>
        <p:spPr bwMode="auto">
          <a:xfrm>
            <a:off x="8637048" y="1601998"/>
            <a:ext cx="247347" cy="165723"/>
          </a:xfrm>
          <a:prstGeom prst="wedgeRoundRectCallout">
            <a:avLst>
              <a:gd name="adj1" fmla="val 30853"/>
              <a:gd name="adj2" fmla="val 79643"/>
              <a:gd name="adj3" fmla="val 16667"/>
            </a:avLst>
          </a:prstGeom>
          <a:solidFill>
            <a:schemeClr val="bg1"/>
          </a:solidFill>
          <a:ln w="158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b"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2060"/>
                </a:solidFill>
                <a:effectLst/>
                <a:uLnTx/>
                <a:uFillTx/>
                <a:latin typeface="Segoe UI"/>
                <a:ea typeface="Segoe UI" pitchFamily="34" charset="0"/>
                <a:cs typeface="Segoe UI" pitchFamily="34" charset="0"/>
              </a:rPr>
              <a:t>…</a:t>
            </a:r>
          </a:p>
        </p:txBody>
      </p:sp>
      <p:sp>
        <p:nvSpPr>
          <p:cNvPr id="63" name="Freeform: Shape 62">
            <a:extLst>
              <a:ext uri="{FF2B5EF4-FFF2-40B4-BE49-F238E27FC236}">
                <a16:creationId xmlns:a16="http://schemas.microsoft.com/office/drawing/2014/main" id="{666E9C48-3D94-4966-8794-7ACD3B75DEDC}"/>
              </a:ext>
            </a:extLst>
          </p:cNvPr>
          <p:cNvSpPr/>
          <p:nvPr/>
        </p:nvSpPr>
        <p:spPr>
          <a:xfrm flipH="1">
            <a:off x="11082028" y="1544376"/>
            <a:ext cx="280968" cy="280968"/>
          </a:xfrm>
          <a:custGeom>
            <a:avLst/>
            <a:gdLst/>
            <a:ahLst/>
            <a:cxnLst/>
            <a:rect l="0" t="0" r="0" b="0"/>
            <a:pathLst>
              <a:path w="657225" h="657225">
                <a:moveTo>
                  <a:pt x="649248" y="579358"/>
                </a:moveTo>
                <a:lnTo>
                  <a:pt x="464463" y="395526"/>
                </a:lnTo>
                <a:cubicBezTo>
                  <a:pt x="459701" y="390763"/>
                  <a:pt x="453033" y="390763"/>
                  <a:pt x="448271" y="395526"/>
                </a:cubicBezTo>
                <a:lnTo>
                  <a:pt x="439698" y="404098"/>
                </a:lnTo>
                <a:lnTo>
                  <a:pt x="395883" y="360283"/>
                </a:lnTo>
                <a:cubicBezTo>
                  <a:pt x="464463" y="274558"/>
                  <a:pt x="458748" y="149781"/>
                  <a:pt x="379691" y="70723"/>
                </a:cubicBezTo>
                <a:cubicBezTo>
                  <a:pt x="294918" y="-14049"/>
                  <a:pt x="156806" y="-14049"/>
                  <a:pt x="71081" y="70723"/>
                </a:cubicBezTo>
                <a:cubicBezTo>
                  <a:pt x="-14644" y="155496"/>
                  <a:pt x="-13692" y="293608"/>
                  <a:pt x="71081" y="379333"/>
                </a:cubicBezTo>
                <a:cubicBezTo>
                  <a:pt x="150138" y="458391"/>
                  <a:pt x="274916" y="464106"/>
                  <a:pt x="360641" y="395526"/>
                </a:cubicBezTo>
                <a:lnTo>
                  <a:pt x="404456" y="439341"/>
                </a:lnTo>
                <a:lnTo>
                  <a:pt x="395883" y="447913"/>
                </a:lnTo>
                <a:cubicBezTo>
                  <a:pt x="391121" y="452676"/>
                  <a:pt x="391121" y="459343"/>
                  <a:pt x="395883" y="464106"/>
                </a:cubicBezTo>
                <a:lnTo>
                  <a:pt x="579716" y="647938"/>
                </a:lnTo>
                <a:cubicBezTo>
                  <a:pt x="584478" y="652701"/>
                  <a:pt x="591146" y="652701"/>
                  <a:pt x="595908" y="647938"/>
                </a:cubicBezTo>
                <a:lnTo>
                  <a:pt x="647343" y="596503"/>
                </a:lnTo>
                <a:cubicBezTo>
                  <a:pt x="653058" y="591741"/>
                  <a:pt x="653058" y="584121"/>
                  <a:pt x="649248" y="579358"/>
                </a:cubicBezTo>
                <a:close/>
                <a:moveTo>
                  <a:pt x="104418" y="346948"/>
                </a:moveTo>
                <a:cubicBezTo>
                  <a:pt x="36791" y="279321"/>
                  <a:pt x="36791" y="170736"/>
                  <a:pt x="104418" y="103108"/>
                </a:cubicBezTo>
                <a:cubicBezTo>
                  <a:pt x="172046" y="35481"/>
                  <a:pt x="280631" y="35481"/>
                  <a:pt x="348258" y="103108"/>
                </a:cubicBezTo>
                <a:cubicBezTo>
                  <a:pt x="415886" y="170736"/>
                  <a:pt x="415886" y="279321"/>
                  <a:pt x="348258" y="346948"/>
                </a:cubicBezTo>
                <a:cubicBezTo>
                  <a:pt x="280631" y="414576"/>
                  <a:pt x="172046" y="414576"/>
                  <a:pt x="104418" y="346948"/>
                </a:cubicBezTo>
                <a:close/>
              </a:path>
            </a:pathLst>
          </a:custGeom>
          <a:solidFill>
            <a:schemeClr val="bg1"/>
          </a:solidFill>
          <a:ln w="9525" cap="flat">
            <a:noFill/>
            <a:prstDash val="solid"/>
            <a:miter/>
          </a:ln>
        </p:spPr>
        <p:txBody>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002060"/>
              </a:solidFill>
              <a:effectLst/>
              <a:uLnTx/>
              <a:uFillTx/>
              <a:latin typeface="Segoe UI"/>
              <a:ea typeface="+mn-ea"/>
              <a:cs typeface="+mn-cs"/>
            </a:endParaRPr>
          </a:p>
        </p:txBody>
      </p:sp>
      <p:sp>
        <p:nvSpPr>
          <p:cNvPr id="68" name="eye_2">
            <a:extLst>
              <a:ext uri="{FF2B5EF4-FFF2-40B4-BE49-F238E27FC236}">
                <a16:creationId xmlns:a16="http://schemas.microsoft.com/office/drawing/2014/main" id="{EB5A1F6A-F69D-4C59-95BD-0DA533C3E667}"/>
              </a:ext>
            </a:extLst>
          </p:cNvPr>
          <p:cNvSpPr>
            <a:spLocks noChangeAspect="1" noEditPoints="1"/>
          </p:cNvSpPr>
          <p:nvPr/>
        </p:nvSpPr>
        <p:spPr bwMode="auto">
          <a:xfrm>
            <a:off x="7351121" y="1590148"/>
            <a:ext cx="341393" cy="189423"/>
          </a:xfrm>
          <a:custGeom>
            <a:avLst/>
            <a:gdLst>
              <a:gd name="T0" fmla="*/ 5 w 346"/>
              <a:gd name="T1" fmla="*/ 103 h 191"/>
              <a:gd name="T2" fmla="*/ 0 w 346"/>
              <a:gd name="T3" fmla="*/ 96 h 191"/>
              <a:gd name="T4" fmla="*/ 3 w 346"/>
              <a:gd name="T5" fmla="*/ 92 h 191"/>
              <a:gd name="T6" fmla="*/ 5 w 346"/>
              <a:gd name="T7" fmla="*/ 103 h 191"/>
              <a:gd name="T8" fmla="*/ 173 w 346"/>
              <a:gd name="T9" fmla="*/ 191 h 191"/>
              <a:gd name="T10" fmla="*/ 346 w 346"/>
              <a:gd name="T11" fmla="*/ 96 h 191"/>
              <a:gd name="T12" fmla="*/ 173 w 346"/>
              <a:gd name="T13" fmla="*/ 0 h 191"/>
              <a:gd name="T14" fmla="*/ 3 w 346"/>
              <a:gd name="T15" fmla="*/ 92 h 191"/>
              <a:gd name="T16" fmla="*/ 175 w 346"/>
              <a:gd name="T17" fmla="*/ 14 h 191"/>
              <a:gd name="T18" fmla="*/ 89 w 346"/>
              <a:gd name="T19" fmla="*/ 96 h 191"/>
              <a:gd name="T20" fmla="*/ 175 w 346"/>
              <a:gd name="T21" fmla="*/ 178 h 191"/>
              <a:gd name="T22" fmla="*/ 261 w 346"/>
              <a:gd name="T23" fmla="*/ 96 h 191"/>
              <a:gd name="T24" fmla="*/ 175 w 346"/>
              <a:gd name="T25" fmla="*/ 14 h 191"/>
              <a:gd name="T26" fmla="*/ 175 w 346"/>
              <a:gd name="T27" fmla="*/ 78 h 191"/>
              <a:gd name="T28" fmla="*/ 156 w 346"/>
              <a:gd name="T29" fmla="*/ 96 h 191"/>
              <a:gd name="T30" fmla="*/ 175 w 346"/>
              <a:gd name="T31" fmla="*/ 114 h 191"/>
              <a:gd name="T32" fmla="*/ 194 w 346"/>
              <a:gd name="T33" fmla="*/ 96 h 191"/>
              <a:gd name="T34" fmla="*/ 175 w 346"/>
              <a:gd name="T35" fmla="*/ 78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6" h="191">
                <a:moveTo>
                  <a:pt x="5" y="103"/>
                </a:moveTo>
                <a:cubicBezTo>
                  <a:pt x="2" y="98"/>
                  <a:pt x="0" y="96"/>
                  <a:pt x="0" y="96"/>
                </a:cubicBezTo>
                <a:cubicBezTo>
                  <a:pt x="0" y="96"/>
                  <a:pt x="1" y="94"/>
                  <a:pt x="3" y="92"/>
                </a:cubicBezTo>
                <a:moveTo>
                  <a:pt x="5" y="103"/>
                </a:moveTo>
                <a:cubicBezTo>
                  <a:pt x="23" y="125"/>
                  <a:pt x="82" y="191"/>
                  <a:pt x="173" y="191"/>
                </a:cubicBezTo>
                <a:cubicBezTo>
                  <a:pt x="283" y="191"/>
                  <a:pt x="346" y="96"/>
                  <a:pt x="346" y="96"/>
                </a:cubicBezTo>
                <a:cubicBezTo>
                  <a:pt x="346" y="96"/>
                  <a:pt x="283" y="0"/>
                  <a:pt x="173" y="0"/>
                </a:cubicBezTo>
                <a:cubicBezTo>
                  <a:pt x="77" y="0"/>
                  <a:pt x="17" y="73"/>
                  <a:pt x="3" y="92"/>
                </a:cubicBezTo>
                <a:moveTo>
                  <a:pt x="175" y="14"/>
                </a:moveTo>
                <a:cubicBezTo>
                  <a:pt x="128" y="14"/>
                  <a:pt x="89" y="50"/>
                  <a:pt x="89" y="96"/>
                </a:cubicBezTo>
                <a:cubicBezTo>
                  <a:pt x="89" y="141"/>
                  <a:pt x="128" y="178"/>
                  <a:pt x="175" y="178"/>
                </a:cubicBezTo>
                <a:cubicBezTo>
                  <a:pt x="222" y="178"/>
                  <a:pt x="261" y="141"/>
                  <a:pt x="261" y="96"/>
                </a:cubicBezTo>
                <a:cubicBezTo>
                  <a:pt x="261" y="50"/>
                  <a:pt x="222" y="14"/>
                  <a:pt x="175" y="14"/>
                </a:cubicBezTo>
                <a:close/>
                <a:moveTo>
                  <a:pt x="175" y="78"/>
                </a:moveTo>
                <a:cubicBezTo>
                  <a:pt x="165" y="78"/>
                  <a:pt x="156" y="86"/>
                  <a:pt x="156" y="96"/>
                </a:cubicBezTo>
                <a:cubicBezTo>
                  <a:pt x="156" y="106"/>
                  <a:pt x="165" y="114"/>
                  <a:pt x="175" y="114"/>
                </a:cubicBezTo>
                <a:cubicBezTo>
                  <a:pt x="185" y="114"/>
                  <a:pt x="194" y="106"/>
                  <a:pt x="194" y="96"/>
                </a:cubicBezTo>
                <a:cubicBezTo>
                  <a:pt x="194" y="86"/>
                  <a:pt x="185" y="78"/>
                  <a:pt x="175" y="78"/>
                </a:cubicBezTo>
                <a:close/>
              </a:path>
            </a:pathLst>
          </a:custGeom>
          <a:solidFill>
            <a:schemeClr val="bg1"/>
          </a:solidFill>
          <a:ln w="12700" cap="flat">
            <a:noFill/>
            <a:prstDash val="solid"/>
            <a:miter lim="800000"/>
            <a:headEnd/>
            <a:tailEnd/>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2060"/>
              </a:solidFill>
              <a:effectLst/>
              <a:uLnTx/>
              <a:uFillTx/>
              <a:latin typeface="Segoe UI"/>
              <a:ea typeface="+mn-ea"/>
              <a:cs typeface="+mn-cs"/>
            </a:endParaRPr>
          </a:p>
        </p:txBody>
      </p:sp>
    </p:spTree>
    <p:extLst>
      <p:ext uri="{BB962C8B-B14F-4D97-AF65-F5344CB8AC3E}">
        <p14:creationId xmlns:p14="http://schemas.microsoft.com/office/powerpoint/2010/main" val="1438450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83327-FF63-4236-89D6-20A4669464EB}"/>
              </a:ext>
            </a:extLst>
          </p:cNvPr>
          <p:cNvSpPr>
            <a:spLocks noGrp="1"/>
          </p:cNvSpPr>
          <p:nvPr>
            <p:ph type="title"/>
          </p:nvPr>
        </p:nvSpPr>
        <p:spPr/>
        <p:txBody>
          <a:bodyPr/>
          <a:lstStyle/>
          <a:p>
            <a:r>
              <a:rPr lang="en-US" dirty="0"/>
              <a:t>Platforms – SQL Server</a:t>
            </a:r>
          </a:p>
        </p:txBody>
      </p:sp>
      <p:sp>
        <p:nvSpPr>
          <p:cNvPr id="3" name="Content Placeholder 2">
            <a:extLst>
              <a:ext uri="{FF2B5EF4-FFF2-40B4-BE49-F238E27FC236}">
                <a16:creationId xmlns:a16="http://schemas.microsoft.com/office/drawing/2014/main" id="{1A7FB601-550D-40E2-BF40-A52A83FDDCEC}"/>
              </a:ext>
            </a:extLst>
          </p:cNvPr>
          <p:cNvSpPr>
            <a:spLocks noGrp="1"/>
          </p:cNvSpPr>
          <p:nvPr>
            <p:ph idx="1"/>
          </p:nvPr>
        </p:nvSpPr>
        <p:spPr>
          <a:xfrm>
            <a:off x="690716" y="1412670"/>
            <a:ext cx="5979122" cy="4667250"/>
          </a:xfrm>
        </p:spPr>
        <p:txBody>
          <a:bodyPr/>
          <a:lstStyle/>
          <a:p>
            <a:r>
              <a:rPr lang="en-US" dirty="0"/>
              <a:t>Support for major languages</a:t>
            </a:r>
          </a:p>
          <a:p>
            <a:r>
              <a:rPr lang="en-US" dirty="0"/>
              <a:t>T-SQL for data work</a:t>
            </a:r>
          </a:p>
          <a:p>
            <a:r>
              <a:rPr lang="en-US" dirty="0"/>
              <a:t>SSIS for Data Engineering</a:t>
            </a:r>
          </a:p>
          <a:p>
            <a:r>
              <a:rPr lang="en-US" dirty="0"/>
              <a:t>Ground to Cloud</a:t>
            </a:r>
          </a:p>
          <a:p>
            <a:r>
              <a:rPr lang="en-US" dirty="0"/>
              <a:t>Complete </a:t>
            </a:r>
            <a:r>
              <a:rPr lang="en-US" dirty="0" err="1"/>
              <a:t>Ecostructure</a:t>
            </a:r>
            <a:endParaRPr lang="en-US" dirty="0"/>
          </a:p>
          <a:p>
            <a:r>
              <a:rPr lang="en-US" dirty="0"/>
              <a:t>Training and Deployment target</a:t>
            </a:r>
          </a:p>
          <a:p>
            <a:r>
              <a:rPr lang="en-US" dirty="0"/>
              <a:t>Uses the Machine Learning Extensibility Framework</a:t>
            </a:r>
          </a:p>
        </p:txBody>
      </p:sp>
      <p:pic>
        <p:nvPicPr>
          <p:cNvPr id="1026" name="Picture 2" descr="rsql_keyscenario2">
            <a:extLst>
              <a:ext uri="{FF2B5EF4-FFF2-40B4-BE49-F238E27FC236}">
                <a16:creationId xmlns:a16="http://schemas.microsoft.com/office/drawing/2014/main" id="{8C407FEE-ADB8-3E47-8BD5-C16D4A4E85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7322" y="1268361"/>
            <a:ext cx="4817722" cy="19992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sql_keyscenario1">
            <a:extLst>
              <a:ext uri="{FF2B5EF4-FFF2-40B4-BE49-F238E27FC236}">
                <a16:creationId xmlns:a16="http://schemas.microsoft.com/office/drawing/2014/main" id="{49BE7D20-CCB1-6A42-B1C9-BFDFC5F5BE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9838" y="4170823"/>
            <a:ext cx="5374678" cy="17684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34713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2031C2A-371C-48AA-A972-49E3C5CDC5DB}"/>
              </a:ext>
            </a:extLst>
          </p:cNvPr>
          <p:cNvSpPr/>
          <p:nvPr/>
        </p:nvSpPr>
        <p:spPr bwMode="auto">
          <a:xfrm>
            <a:off x="3349018" y="2703787"/>
            <a:ext cx="5452171" cy="2819701"/>
          </a:xfrm>
          <a:prstGeom prst="rect">
            <a:avLst/>
          </a:prstGeom>
          <a:noFill/>
          <a:ln w="12700">
            <a:solidFill>
              <a:schemeClr val="bg1">
                <a:lumMod val="65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745"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3" name="Straight Connector 2">
            <a:extLst>
              <a:ext uri="{FF2B5EF4-FFF2-40B4-BE49-F238E27FC236}">
                <a16:creationId xmlns:a16="http://schemas.microsoft.com/office/drawing/2014/main" id="{D858F36F-537E-4C15-A8C6-1D8EC29C25E3}"/>
              </a:ext>
            </a:extLst>
          </p:cNvPr>
          <p:cNvCxnSpPr>
            <a:cxnSpLocks/>
          </p:cNvCxnSpPr>
          <p:nvPr/>
        </p:nvCxnSpPr>
        <p:spPr>
          <a:xfrm flipH="1">
            <a:off x="3537154" y="2703787"/>
            <a:ext cx="479907" cy="0"/>
          </a:xfrm>
          <a:prstGeom prst="line">
            <a:avLst/>
          </a:prstGeom>
          <a:ln w="28575">
            <a:solidFill>
              <a:schemeClr val="accent1"/>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9296B1F-7C5B-49FA-B28C-68CF178EAEC3}"/>
              </a:ext>
            </a:extLst>
          </p:cNvPr>
          <p:cNvCxnSpPr/>
          <p:nvPr/>
        </p:nvCxnSpPr>
        <p:spPr>
          <a:xfrm>
            <a:off x="3349018" y="2632596"/>
            <a:ext cx="0" cy="357432"/>
          </a:xfrm>
          <a:prstGeom prst="line">
            <a:avLst/>
          </a:prstGeom>
          <a:ln w="28575">
            <a:solidFill>
              <a:schemeClr val="accent1"/>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3D7AAE9F-5002-4356-8F3D-9AC68FD0E84E}"/>
              </a:ext>
            </a:extLst>
          </p:cNvPr>
          <p:cNvCxnSpPr/>
          <p:nvPr/>
        </p:nvCxnSpPr>
        <p:spPr>
          <a:xfrm>
            <a:off x="8813187" y="2632596"/>
            <a:ext cx="0" cy="357432"/>
          </a:xfrm>
          <a:prstGeom prst="line">
            <a:avLst/>
          </a:prstGeom>
          <a:ln w="28575">
            <a:solidFill>
              <a:schemeClr val="accent1"/>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3AF9FA63-1659-409A-B8A5-05752C42D3C0}"/>
              </a:ext>
            </a:extLst>
          </p:cNvPr>
          <p:cNvCxnSpPr>
            <a:cxnSpLocks/>
          </p:cNvCxnSpPr>
          <p:nvPr/>
        </p:nvCxnSpPr>
        <p:spPr>
          <a:xfrm flipH="1">
            <a:off x="3227276" y="5523488"/>
            <a:ext cx="313448" cy="0"/>
          </a:xfrm>
          <a:prstGeom prst="line">
            <a:avLst/>
          </a:prstGeom>
          <a:ln w="28575">
            <a:solidFill>
              <a:schemeClr val="accent1"/>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3345DFD0-7683-4F51-B75D-173E208B321C}"/>
              </a:ext>
            </a:extLst>
          </p:cNvPr>
          <p:cNvCxnSpPr>
            <a:cxnSpLocks/>
          </p:cNvCxnSpPr>
          <p:nvPr/>
        </p:nvCxnSpPr>
        <p:spPr>
          <a:xfrm flipH="1">
            <a:off x="3227276" y="5523488"/>
            <a:ext cx="313448" cy="0"/>
          </a:xfrm>
          <a:prstGeom prst="line">
            <a:avLst/>
          </a:prstGeom>
          <a:ln w="28575">
            <a:solidFill>
              <a:schemeClr val="accent1"/>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1F746167-E7F9-444B-9EBE-5286EC447F26}"/>
              </a:ext>
            </a:extLst>
          </p:cNvPr>
          <p:cNvCxnSpPr>
            <a:cxnSpLocks/>
          </p:cNvCxnSpPr>
          <p:nvPr/>
        </p:nvCxnSpPr>
        <p:spPr>
          <a:xfrm flipH="1">
            <a:off x="3227276" y="5523488"/>
            <a:ext cx="313448" cy="0"/>
          </a:xfrm>
          <a:prstGeom prst="line">
            <a:avLst/>
          </a:prstGeom>
          <a:ln w="28575">
            <a:solidFill>
              <a:schemeClr val="accent1"/>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AC9D1471-10A3-4E69-8E65-577E85D7EEE8}"/>
              </a:ext>
            </a:extLst>
          </p:cNvPr>
          <p:cNvCxnSpPr>
            <a:cxnSpLocks/>
          </p:cNvCxnSpPr>
          <p:nvPr/>
        </p:nvCxnSpPr>
        <p:spPr>
          <a:xfrm flipH="1">
            <a:off x="8661911" y="5523488"/>
            <a:ext cx="313448" cy="0"/>
          </a:xfrm>
          <a:prstGeom prst="line">
            <a:avLst/>
          </a:prstGeom>
          <a:ln w="28575">
            <a:solidFill>
              <a:schemeClr val="accent1"/>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338D44BA-03F7-42D8-A064-225225E49E8D}"/>
              </a:ext>
            </a:extLst>
          </p:cNvPr>
          <p:cNvCxnSpPr>
            <a:cxnSpLocks/>
          </p:cNvCxnSpPr>
          <p:nvPr/>
        </p:nvCxnSpPr>
        <p:spPr>
          <a:xfrm flipH="1">
            <a:off x="8661911" y="5523488"/>
            <a:ext cx="313448" cy="0"/>
          </a:xfrm>
          <a:prstGeom prst="line">
            <a:avLst/>
          </a:prstGeom>
          <a:ln w="28575">
            <a:solidFill>
              <a:schemeClr val="accent1"/>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sp useBgFill="1">
        <p:nvSpPr>
          <p:cNvPr id="177" name="Rectangle 176">
            <a:extLst>
              <a:ext uri="{FF2B5EF4-FFF2-40B4-BE49-F238E27FC236}">
                <a16:creationId xmlns:a16="http://schemas.microsoft.com/office/drawing/2014/main" id="{10B718C0-9319-4366-B49B-250466C6E13A}"/>
              </a:ext>
            </a:extLst>
          </p:cNvPr>
          <p:cNvSpPr/>
          <p:nvPr/>
        </p:nvSpPr>
        <p:spPr bwMode="auto">
          <a:xfrm>
            <a:off x="8583635" y="5284813"/>
            <a:ext cx="505392" cy="357117"/>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745"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useBgFill="1">
        <p:nvSpPr>
          <p:cNvPr id="176" name="Rectangle 175">
            <a:extLst>
              <a:ext uri="{FF2B5EF4-FFF2-40B4-BE49-F238E27FC236}">
                <a16:creationId xmlns:a16="http://schemas.microsoft.com/office/drawing/2014/main" id="{CC5B8552-71CD-4930-97C2-06DDD77C4E63}"/>
              </a:ext>
            </a:extLst>
          </p:cNvPr>
          <p:cNvSpPr/>
          <p:nvPr/>
        </p:nvSpPr>
        <p:spPr bwMode="auto">
          <a:xfrm>
            <a:off x="5158612" y="5190212"/>
            <a:ext cx="417947" cy="536167"/>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745"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useBgFill="1">
        <p:nvSpPr>
          <p:cNvPr id="174" name="Rectangle 173">
            <a:extLst>
              <a:ext uri="{FF2B5EF4-FFF2-40B4-BE49-F238E27FC236}">
                <a16:creationId xmlns:a16="http://schemas.microsoft.com/office/drawing/2014/main" id="{632386D2-E87F-49F1-8F1F-C523E8AC55B6}"/>
              </a:ext>
            </a:extLst>
          </p:cNvPr>
          <p:cNvSpPr/>
          <p:nvPr/>
        </p:nvSpPr>
        <p:spPr bwMode="auto">
          <a:xfrm>
            <a:off x="4157661" y="5244393"/>
            <a:ext cx="558919" cy="397537"/>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745"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useBgFill="1">
        <p:nvSpPr>
          <p:cNvPr id="173" name="Rectangle 172">
            <a:extLst>
              <a:ext uri="{FF2B5EF4-FFF2-40B4-BE49-F238E27FC236}">
                <a16:creationId xmlns:a16="http://schemas.microsoft.com/office/drawing/2014/main" id="{643FBEAC-552E-4666-85C1-2656AD84811C}"/>
              </a:ext>
            </a:extLst>
          </p:cNvPr>
          <p:cNvSpPr/>
          <p:nvPr/>
        </p:nvSpPr>
        <p:spPr bwMode="auto">
          <a:xfrm>
            <a:off x="3179118" y="5190212"/>
            <a:ext cx="411892" cy="686450"/>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745"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4" name="Title 2"/>
          <p:cNvSpPr>
            <a:spLocks noGrp="1"/>
          </p:cNvSpPr>
          <p:nvPr>
            <p:ph type="title"/>
          </p:nvPr>
        </p:nvSpPr>
        <p:spPr>
          <a:xfrm>
            <a:off x="589044" y="457621"/>
            <a:ext cx="11016957" cy="1129958"/>
          </a:xfrm>
        </p:spPr>
        <p:txBody>
          <a:bodyPr>
            <a:normAutofit fontScale="90000"/>
          </a:bodyPr>
          <a:lstStyle/>
          <a:p>
            <a:pPr algn="ctr" defTabSz="932293" fontAlgn="base">
              <a:spcAft>
                <a:spcPct val="0"/>
              </a:spcAft>
              <a:defRPr/>
            </a:pPr>
            <a:r>
              <a:rPr lang="en-US" dirty="0">
                <a:cs typeface="Segoe UI Light" panose="020B0502040204020203" pitchFamily="34" charset="0"/>
              </a:rPr>
              <a:t>Hybrid Modeling and Deployments</a:t>
            </a:r>
            <a:br>
              <a:rPr lang="en-US" dirty="0">
                <a:cs typeface="Segoe UI Light" panose="020B0502040204020203" pitchFamily="34" charset="0"/>
              </a:rPr>
            </a:br>
            <a:r>
              <a:rPr lang="en-US" sz="1800" dirty="0">
                <a:solidFill>
                  <a:schemeClr val="accent3"/>
                </a:solidFill>
              </a:rPr>
              <a:t>Deploy and manage models on internal systems or intelligent cloud and edge</a:t>
            </a:r>
            <a:br>
              <a:rPr lang="en-US" sz="1800" dirty="0"/>
            </a:br>
            <a:endParaRPr lang="en-US" sz="1800" dirty="0">
              <a:solidFill>
                <a:srgbClr val="0078D7"/>
              </a:solidFill>
              <a:latin typeface="Segoe UI"/>
            </a:endParaRPr>
          </a:p>
        </p:txBody>
      </p:sp>
      <p:sp>
        <p:nvSpPr>
          <p:cNvPr id="91" name="Rectangle 90">
            <a:extLst>
              <a:ext uri="{FF2B5EF4-FFF2-40B4-BE49-F238E27FC236}">
                <a16:creationId xmlns:a16="http://schemas.microsoft.com/office/drawing/2014/main" id="{2C6A6236-3E67-4B4C-BE93-39D3FF109FFB}"/>
              </a:ext>
            </a:extLst>
          </p:cNvPr>
          <p:cNvSpPr/>
          <p:nvPr/>
        </p:nvSpPr>
        <p:spPr bwMode="auto">
          <a:xfrm>
            <a:off x="5268991" y="5285535"/>
            <a:ext cx="192535" cy="3059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745"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92" name="Group 196">
            <a:extLst>
              <a:ext uri="{FF2B5EF4-FFF2-40B4-BE49-F238E27FC236}">
                <a16:creationId xmlns:a16="http://schemas.microsoft.com/office/drawing/2014/main" id="{064A158A-07AA-4BC1-8A67-16F1A7113460}"/>
              </a:ext>
            </a:extLst>
          </p:cNvPr>
          <p:cNvGrpSpPr>
            <a:grpSpLocks noChangeAspect="1"/>
          </p:cNvGrpSpPr>
          <p:nvPr/>
        </p:nvGrpSpPr>
        <p:grpSpPr bwMode="auto">
          <a:xfrm>
            <a:off x="5258501" y="5300369"/>
            <a:ext cx="206281" cy="393070"/>
            <a:chOff x="7261" y="805"/>
            <a:chExt cx="127" cy="242"/>
          </a:xfrm>
          <a:noFill/>
        </p:grpSpPr>
        <p:sp>
          <p:nvSpPr>
            <p:cNvPr id="93" name="Freeform 197">
              <a:extLst>
                <a:ext uri="{FF2B5EF4-FFF2-40B4-BE49-F238E27FC236}">
                  <a16:creationId xmlns:a16="http://schemas.microsoft.com/office/drawing/2014/main" id="{47DE2072-1EFF-4B16-8ADC-98CA1C3139BB}"/>
                </a:ext>
              </a:extLst>
            </p:cNvPr>
            <p:cNvSpPr>
              <a:spLocks/>
            </p:cNvSpPr>
            <p:nvPr/>
          </p:nvSpPr>
          <p:spPr bwMode="auto">
            <a:xfrm>
              <a:off x="7323" y="805"/>
              <a:ext cx="65" cy="194"/>
            </a:xfrm>
            <a:custGeom>
              <a:avLst/>
              <a:gdLst>
                <a:gd name="T0" fmla="*/ 90 w 90"/>
                <a:gd name="T1" fmla="*/ 166 h 268"/>
                <a:gd name="T2" fmla="*/ 90 w 90"/>
                <a:gd name="T3" fmla="*/ 46 h 268"/>
                <a:gd name="T4" fmla="*/ 45 w 90"/>
                <a:gd name="T5" fmla="*/ 0 h 268"/>
                <a:gd name="T6" fmla="*/ 0 w 90"/>
                <a:gd name="T7" fmla="*/ 46 h 268"/>
                <a:gd name="T8" fmla="*/ 0 w 90"/>
                <a:gd name="T9" fmla="*/ 268 h 268"/>
              </a:gdLst>
              <a:ahLst/>
              <a:cxnLst>
                <a:cxn ang="0">
                  <a:pos x="T0" y="T1"/>
                </a:cxn>
                <a:cxn ang="0">
                  <a:pos x="T2" y="T3"/>
                </a:cxn>
                <a:cxn ang="0">
                  <a:pos x="T4" y="T5"/>
                </a:cxn>
                <a:cxn ang="0">
                  <a:pos x="T6" y="T7"/>
                </a:cxn>
                <a:cxn ang="0">
                  <a:pos x="T8" y="T9"/>
                </a:cxn>
              </a:cxnLst>
              <a:rect l="0" t="0" r="r" b="b"/>
              <a:pathLst>
                <a:path w="90" h="268">
                  <a:moveTo>
                    <a:pt x="90" y="166"/>
                  </a:moveTo>
                  <a:cubicBezTo>
                    <a:pt x="90" y="46"/>
                    <a:pt x="90" y="46"/>
                    <a:pt x="90" y="46"/>
                  </a:cubicBezTo>
                  <a:cubicBezTo>
                    <a:pt x="90" y="20"/>
                    <a:pt x="70" y="0"/>
                    <a:pt x="45" y="0"/>
                  </a:cubicBezTo>
                  <a:cubicBezTo>
                    <a:pt x="20" y="0"/>
                    <a:pt x="0" y="20"/>
                    <a:pt x="0" y="46"/>
                  </a:cubicBezTo>
                  <a:cubicBezTo>
                    <a:pt x="0" y="268"/>
                    <a:pt x="0" y="268"/>
                    <a:pt x="0" y="268"/>
                  </a:cubicBezTo>
                </a:path>
              </a:pathLst>
            </a:custGeom>
            <a:grpFill/>
            <a:ln w="15875" cap="rnd">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sp>
          <p:nvSpPr>
            <p:cNvPr id="95" name="Freeform 198">
              <a:extLst>
                <a:ext uri="{FF2B5EF4-FFF2-40B4-BE49-F238E27FC236}">
                  <a16:creationId xmlns:a16="http://schemas.microsoft.com/office/drawing/2014/main" id="{75221B70-A0DB-49B7-AF1D-3C17C890EC37}"/>
                </a:ext>
              </a:extLst>
            </p:cNvPr>
            <p:cNvSpPr>
              <a:spLocks/>
            </p:cNvSpPr>
            <p:nvPr/>
          </p:nvSpPr>
          <p:spPr bwMode="auto">
            <a:xfrm>
              <a:off x="7261" y="805"/>
              <a:ext cx="95" cy="194"/>
            </a:xfrm>
            <a:custGeom>
              <a:avLst/>
              <a:gdLst>
                <a:gd name="T0" fmla="*/ 131 w 131"/>
                <a:gd name="T1" fmla="*/ 0 h 268"/>
                <a:gd name="T2" fmla="*/ 45 w 131"/>
                <a:gd name="T3" fmla="*/ 0 h 268"/>
                <a:gd name="T4" fmla="*/ 0 w 131"/>
                <a:gd name="T5" fmla="*/ 46 h 268"/>
                <a:gd name="T6" fmla="*/ 0 w 131"/>
                <a:gd name="T7" fmla="*/ 268 h 268"/>
              </a:gdLst>
              <a:ahLst/>
              <a:cxnLst>
                <a:cxn ang="0">
                  <a:pos x="T0" y="T1"/>
                </a:cxn>
                <a:cxn ang="0">
                  <a:pos x="T2" y="T3"/>
                </a:cxn>
                <a:cxn ang="0">
                  <a:pos x="T4" y="T5"/>
                </a:cxn>
                <a:cxn ang="0">
                  <a:pos x="T6" y="T7"/>
                </a:cxn>
              </a:cxnLst>
              <a:rect l="0" t="0" r="r" b="b"/>
              <a:pathLst>
                <a:path w="131" h="268">
                  <a:moveTo>
                    <a:pt x="131" y="0"/>
                  </a:moveTo>
                  <a:cubicBezTo>
                    <a:pt x="45" y="0"/>
                    <a:pt x="45" y="0"/>
                    <a:pt x="45" y="0"/>
                  </a:cubicBezTo>
                  <a:cubicBezTo>
                    <a:pt x="20" y="0"/>
                    <a:pt x="0" y="20"/>
                    <a:pt x="0" y="46"/>
                  </a:cubicBezTo>
                  <a:cubicBezTo>
                    <a:pt x="0" y="268"/>
                    <a:pt x="0" y="268"/>
                    <a:pt x="0" y="268"/>
                  </a:cubicBezTo>
                </a:path>
              </a:pathLst>
            </a:custGeom>
            <a:grpFill/>
            <a:ln w="15875" cap="rnd">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sp>
          <p:nvSpPr>
            <p:cNvPr id="96" name="Freeform 199">
              <a:extLst>
                <a:ext uri="{FF2B5EF4-FFF2-40B4-BE49-F238E27FC236}">
                  <a16:creationId xmlns:a16="http://schemas.microsoft.com/office/drawing/2014/main" id="{BD320A31-1017-4F57-90E1-FD938C866E9C}"/>
                </a:ext>
              </a:extLst>
            </p:cNvPr>
            <p:cNvSpPr>
              <a:spLocks/>
            </p:cNvSpPr>
            <p:nvPr/>
          </p:nvSpPr>
          <p:spPr bwMode="auto">
            <a:xfrm>
              <a:off x="7322" y="992"/>
              <a:ext cx="66" cy="55"/>
            </a:xfrm>
            <a:custGeom>
              <a:avLst/>
              <a:gdLst>
                <a:gd name="T0" fmla="*/ 91 w 91"/>
                <a:gd name="T1" fmla="*/ 0 h 77"/>
                <a:gd name="T2" fmla="*/ 91 w 91"/>
                <a:gd name="T3" fmla="*/ 32 h 77"/>
                <a:gd name="T4" fmla="*/ 46 w 91"/>
                <a:gd name="T5" fmla="*/ 77 h 77"/>
                <a:gd name="T6" fmla="*/ 0 w 91"/>
                <a:gd name="T7" fmla="*/ 32 h 77"/>
                <a:gd name="T8" fmla="*/ 0 w 91"/>
                <a:gd name="T9" fmla="*/ 6 h 77"/>
              </a:gdLst>
              <a:ahLst/>
              <a:cxnLst>
                <a:cxn ang="0">
                  <a:pos x="T0" y="T1"/>
                </a:cxn>
                <a:cxn ang="0">
                  <a:pos x="T2" y="T3"/>
                </a:cxn>
                <a:cxn ang="0">
                  <a:pos x="T4" y="T5"/>
                </a:cxn>
                <a:cxn ang="0">
                  <a:pos x="T6" y="T7"/>
                </a:cxn>
                <a:cxn ang="0">
                  <a:pos x="T8" y="T9"/>
                </a:cxn>
              </a:cxnLst>
              <a:rect l="0" t="0" r="r" b="b"/>
              <a:pathLst>
                <a:path w="91" h="77">
                  <a:moveTo>
                    <a:pt x="91" y="0"/>
                  </a:moveTo>
                  <a:cubicBezTo>
                    <a:pt x="91" y="32"/>
                    <a:pt x="91" y="32"/>
                    <a:pt x="91" y="32"/>
                  </a:cubicBezTo>
                  <a:cubicBezTo>
                    <a:pt x="91" y="57"/>
                    <a:pt x="71" y="77"/>
                    <a:pt x="46" y="77"/>
                  </a:cubicBezTo>
                  <a:cubicBezTo>
                    <a:pt x="21" y="77"/>
                    <a:pt x="0" y="57"/>
                    <a:pt x="0" y="32"/>
                  </a:cubicBezTo>
                  <a:cubicBezTo>
                    <a:pt x="0" y="6"/>
                    <a:pt x="0" y="6"/>
                    <a:pt x="0" y="6"/>
                  </a:cubicBezTo>
                </a:path>
              </a:pathLst>
            </a:custGeom>
            <a:grpFill/>
            <a:ln w="15875" cap="rnd">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sp>
          <p:nvSpPr>
            <p:cNvPr id="97" name="Freeform 200">
              <a:extLst>
                <a:ext uri="{FF2B5EF4-FFF2-40B4-BE49-F238E27FC236}">
                  <a16:creationId xmlns:a16="http://schemas.microsoft.com/office/drawing/2014/main" id="{D9874F76-1178-4036-926A-A125ADC0088B}"/>
                </a:ext>
              </a:extLst>
            </p:cNvPr>
            <p:cNvSpPr>
              <a:spLocks/>
            </p:cNvSpPr>
            <p:nvPr/>
          </p:nvSpPr>
          <p:spPr bwMode="auto">
            <a:xfrm>
              <a:off x="7261" y="996"/>
              <a:ext cx="95" cy="51"/>
            </a:xfrm>
            <a:custGeom>
              <a:avLst/>
              <a:gdLst>
                <a:gd name="T0" fmla="*/ 131 w 131"/>
                <a:gd name="T1" fmla="*/ 71 h 71"/>
                <a:gd name="T2" fmla="*/ 45 w 131"/>
                <a:gd name="T3" fmla="*/ 71 h 71"/>
                <a:gd name="T4" fmla="*/ 0 w 131"/>
                <a:gd name="T5" fmla="*/ 26 h 71"/>
                <a:gd name="T6" fmla="*/ 0 w 131"/>
                <a:gd name="T7" fmla="*/ 0 h 71"/>
              </a:gdLst>
              <a:ahLst/>
              <a:cxnLst>
                <a:cxn ang="0">
                  <a:pos x="T0" y="T1"/>
                </a:cxn>
                <a:cxn ang="0">
                  <a:pos x="T2" y="T3"/>
                </a:cxn>
                <a:cxn ang="0">
                  <a:pos x="T4" y="T5"/>
                </a:cxn>
                <a:cxn ang="0">
                  <a:pos x="T6" y="T7"/>
                </a:cxn>
              </a:cxnLst>
              <a:rect l="0" t="0" r="r" b="b"/>
              <a:pathLst>
                <a:path w="131" h="71">
                  <a:moveTo>
                    <a:pt x="131" y="71"/>
                  </a:moveTo>
                  <a:cubicBezTo>
                    <a:pt x="45" y="71"/>
                    <a:pt x="45" y="71"/>
                    <a:pt x="45" y="71"/>
                  </a:cubicBezTo>
                  <a:cubicBezTo>
                    <a:pt x="20" y="71"/>
                    <a:pt x="0" y="51"/>
                    <a:pt x="0" y="26"/>
                  </a:cubicBezTo>
                  <a:cubicBezTo>
                    <a:pt x="0" y="0"/>
                    <a:pt x="0" y="0"/>
                    <a:pt x="0" y="0"/>
                  </a:cubicBezTo>
                </a:path>
              </a:pathLst>
            </a:custGeom>
            <a:grpFill/>
            <a:ln w="15875" cap="rnd">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sp>
          <p:nvSpPr>
            <p:cNvPr id="98" name="Oval 201">
              <a:extLst>
                <a:ext uri="{FF2B5EF4-FFF2-40B4-BE49-F238E27FC236}">
                  <a16:creationId xmlns:a16="http://schemas.microsoft.com/office/drawing/2014/main" id="{3FFA8A7E-CEDA-4488-A8B2-65BC12E744AD}"/>
                </a:ext>
              </a:extLst>
            </p:cNvPr>
            <p:cNvSpPr>
              <a:spLocks noChangeArrowheads="1"/>
            </p:cNvSpPr>
            <p:nvPr/>
          </p:nvSpPr>
          <p:spPr bwMode="auto">
            <a:xfrm>
              <a:off x="7287" y="878"/>
              <a:ext cx="9" cy="8"/>
            </a:xfrm>
            <a:prstGeom prst="ellipse">
              <a:avLst/>
            </a:prstGeom>
            <a:grpFill/>
            <a:ln w="15875" cap="rnd">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sp>
          <p:nvSpPr>
            <p:cNvPr id="99" name="Oval 202">
              <a:extLst>
                <a:ext uri="{FF2B5EF4-FFF2-40B4-BE49-F238E27FC236}">
                  <a16:creationId xmlns:a16="http://schemas.microsoft.com/office/drawing/2014/main" id="{39D53719-0A04-48F0-8231-BE40B773B67C}"/>
                </a:ext>
              </a:extLst>
            </p:cNvPr>
            <p:cNvSpPr>
              <a:spLocks noChangeArrowheads="1"/>
            </p:cNvSpPr>
            <p:nvPr/>
          </p:nvSpPr>
          <p:spPr bwMode="auto">
            <a:xfrm>
              <a:off x="7287" y="923"/>
              <a:ext cx="9" cy="8"/>
            </a:xfrm>
            <a:prstGeom prst="ellipse">
              <a:avLst/>
            </a:prstGeom>
            <a:grpFill/>
            <a:ln w="15875" cap="rnd">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sp>
          <p:nvSpPr>
            <p:cNvPr id="101" name="Oval 203">
              <a:extLst>
                <a:ext uri="{FF2B5EF4-FFF2-40B4-BE49-F238E27FC236}">
                  <a16:creationId xmlns:a16="http://schemas.microsoft.com/office/drawing/2014/main" id="{DE20EAB7-B881-48DA-A7C1-47644C076995}"/>
                </a:ext>
              </a:extLst>
            </p:cNvPr>
            <p:cNvSpPr>
              <a:spLocks noChangeArrowheads="1"/>
            </p:cNvSpPr>
            <p:nvPr/>
          </p:nvSpPr>
          <p:spPr bwMode="auto">
            <a:xfrm>
              <a:off x="7287" y="967"/>
              <a:ext cx="9" cy="8"/>
            </a:xfrm>
            <a:prstGeom prst="ellipse">
              <a:avLst/>
            </a:prstGeom>
            <a:grpFill/>
            <a:ln w="15875" cap="rnd">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505050"/>
                    </a:gs>
                    <a:gs pos="100000">
                      <a:srgbClr val="505050"/>
                    </a:gs>
                  </a:gsLst>
                </a:gradFill>
                <a:effectLst/>
                <a:uLnTx/>
                <a:uFillTx/>
                <a:latin typeface="Segoe UI Semilight"/>
                <a:ea typeface="+mn-ea"/>
                <a:cs typeface="+mn-cs"/>
              </a:endParaRPr>
            </a:p>
          </p:txBody>
        </p:sp>
      </p:grpSp>
      <p:sp>
        <p:nvSpPr>
          <p:cNvPr id="104" name="Freeform 41">
            <a:extLst>
              <a:ext uri="{FF2B5EF4-FFF2-40B4-BE49-F238E27FC236}">
                <a16:creationId xmlns:a16="http://schemas.microsoft.com/office/drawing/2014/main" id="{1642E5DA-53B1-4CDC-B413-E2983663A94F}"/>
              </a:ext>
            </a:extLst>
          </p:cNvPr>
          <p:cNvSpPr>
            <a:spLocks noEditPoints="1"/>
          </p:cNvSpPr>
          <p:nvPr/>
        </p:nvSpPr>
        <p:spPr bwMode="auto">
          <a:xfrm>
            <a:off x="4201168" y="5326598"/>
            <a:ext cx="444011" cy="277507"/>
          </a:xfrm>
          <a:custGeom>
            <a:avLst/>
            <a:gdLst>
              <a:gd name="T0" fmla="*/ 208 w 208"/>
              <a:gd name="T1" fmla="*/ 54 h 130"/>
              <a:gd name="T2" fmla="*/ 208 w 208"/>
              <a:gd name="T3" fmla="*/ 130 h 130"/>
              <a:gd name="T4" fmla="*/ 0 w 208"/>
              <a:gd name="T5" fmla="*/ 130 h 130"/>
              <a:gd name="T6" fmla="*/ 0 w 208"/>
              <a:gd name="T7" fmla="*/ 54 h 130"/>
              <a:gd name="T8" fmla="*/ 40 w 208"/>
              <a:gd name="T9" fmla="*/ 24 h 130"/>
              <a:gd name="T10" fmla="*/ 40 w 208"/>
              <a:gd name="T11" fmla="*/ 54 h 130"/>
              <a:gd name="T12" fmla="*/ 85 w 208"/>
              <a:gd name="T13" fmla="*/ 24 h 130"/>
              <a:gd name="T14" fmla="*/ 85 w 208"/>
              <a:gd name="T15" fmla="*/ 54 h 130"/>
              <a:gd name="T16" fmla="*/ 208 w 208"/>
              <a:gd name="T17" fmla="*/ 54 h 130"/>
              <a:gd name="T18" fmla="*/ 163 w 208"/>
              <a:gd name="T19" fmla="*/ 54 h 130"/>
              <a:gd name="T20" fmla="*/ 153 w 208"/>
              <a:gd name="T21" fmla="*/ 0 h 130"/>
              <a:gd name="T22" fmla="*/ 144 w 208"/>
              <a:gd name="T23" fmla="*/ 0 h 130"/>
              <a:gd name="T24" fmla="*/ 136 w 208"/>
              <a:gd name="T25" fmla="*/ 54 h 130"/>
              <a:gd name="T26" fmla="*/ 200 w 208"/>
              <a:gd name="T27" fmla="*/ 54 h 130"/>
              <a:gd name="T28" fmla="*/ 189 w 208"/>
              <a:gd name="T29" fmla="*/ 0 h 130"/>
              <a:gd name="T30" fmla="*/ 180 w 208"/>
              <a:gd name="T31" fmla="*/ 0 h 130"/>
              <a:gd name="T32" fmla="*/ 171 w 208"/>
              <a:gd name="T33" fmla="*/ 54 h 130"/>
              <a:gd name="T34" fmla="*/ 30 w 208"/>
              <a:gd name="T35" fmla="*/ 77 h 130"/>
              <a:gd name="T36" fmla="*/ 19 w 208"/>
              <a:gd name="T37" fmla="*/ 77 h 130"/>
              <a:gd name="T38" fmla="*/ 19 w 208"/>
              <a:gd name="T39" fmla="*/ 88 h 130"/>
              <a:gd name="T40" fmla="*/ 30 w 208"/>
              <a:gd name="T41" fmla="*/ 88 h 130"/>
              <a:gd name="T42" fmla="*/ 30 w 208"/>
              <a:gd name="T43" fmla="*/ 77 h 130"/>
              <a:gd name="T44" fmla="*/ 69 w 208"/>
              <a:gd name="T45" fmla="*/ 77 h 130"/>
              <a:gd name="T46" fmla="*/ 59 w 208"/>
              <a:gd name="T47" fmla="*/ 77 h 130"/>
              <a:gd name="T48" fmla="*/ 59 w 208"/>
              <a:gd name="T49" fmla="*/ 88 h 130"/>
              <a:gd name="T50" fmla="*/ 69 w 208"/>
              <a:gd name="T51" fmla="*/ 88 h 130"/>
              <a:gd name="T52" fmla="*/ 69 w 208"/>
              <a:gd name="T53" fmla="*/ 77 h 130"/>
              <a:gd name="T54" fmla="*/ 109 w 208"/>
              <a:gd name="T55" fmla="*/ 77 h 130"/>
              <a:gd name="T56" fmla="*/ 99 w 208"/>
              <a:gd name="T57" fmla="*/ 77 h 130"/>
              <a:gd name="T58" fmla="*/ 99 w 208"/>
              <a:gd name="T59" fmla="*/ 88 h 130"/>
              <a:gd name="T60" fmla="*/ 109 w 208"/>
              <a:gd name="T61" fmla="*/ 88 h 130"/>
              <a:gd name="T62" fmla="*/ 109 w 208"/>
              <a:gd name="T63" fmla="*/ 77 h 130"/>
              <a:gd name="T64" fmla="*/ 149 w 208"/>
              <a:gd name="T65" fmla="*/ 77 h 130"/>
              <a:gd name="T66" fmla="*/ 139 w 208"/>
              <a:gd name="T67" fmla="*/ 77 h 130"/>
              <a:gd name="T68" fmla="*/ 139 w 208"/>
              <a:gd name="T69" fmla="*/ 88 h 130"/>
              <a:gd name="T70" fmla="*/ 149 w 208"/>
              <a:gd name="T71" fmla="*/ 88 h 130"/>
              <a:gd name="T72" fmla="*/ 149 w 208"/>
              <a:gd name="T73" fmla="*/ 77 h 130"/>
              <a:gd name="T74" fmla="*/ 189 w 208"/>
              <a:gd name="T75" fmla="*/ 77 h 130"/>
              <a:gd name="T76" fmla="*/ 179 w 208"/>
              <a:gd name="T77" fmla="*/ 77 h 130"/>
              <a:gd name="T78" fmla="*/ 179 w 208"/>
              <a:gd name="T79" fmla="*/ 88 h 130"/>
              <a:gd name="T80" fmla="*/ 189 w 208"/>
              <a:gd name="T81" fmla="*/ 88 h 130"/>
              <a:gd name="T82" fmla="*/ 189 w 208"/>
              <a:gd name="T83" fmla="*/ 7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8" h="130">
                <a:moveTo>
                  <a:pt x="208" y="54"/>
                </a:moveTo>
                <a:lnTo>
                  <a:pt x="208" y="130"/>
                </a:lnTo>
                <a:lnTo>
                  <a:pt x="0" y="130"/>
                </a:lnTo>
                <a:lnTo>
                  <a:pt x="0" y="54"/>
                </a:lnTo>
                <a:lnTo>
                  <a:pt x="40" y="24"/>
                </a:lnTo>
                <a:lnTo>
                  <a:pt x="40" y="54"/>
                </a:lnTo>
                <a:lnTo>
                  <a:pt x="85" y="24"/>
                </a:lnTo>
                <a:lnTo>
                  <a:pt x="85" y="54"/>
                </a:lnTo>
                <a:lnTo>
                  <a:pt x="208" y="54"/>
                </a:lnTo>
                <a:moveTo>
                  <a:pt x="163" y="54"/>
                </a:moveTo>
                <a:lnTo>
                  <a:pt x="153" y="0"/>
                </a:lnTo>
                <a:lnTo>
                  <a:pt x="144" y="0"/>
                </a:lnTo>
                <a:lnTo>
                  <a:pt x="136" y="54"/>
                </a:lnTo>
                <a:moveTo>
                  <a:pt x="200" y="54"/>
                </a:moveTo>
                <a:lnTo>
                  <a:pt x="189" y="0"/>
                </a:lnTo>
                <a:lnTo>
                  <a:pt x="180" y="0"/>
                </a:lnTo>
                <a:lnTo>
                  <a:pt x="171" y="54"/>
                </a:lnTo>
                <a:moveTo>
                  <a:pt x="30" y="77"/>
                </a:moveTo>
                <a:lnTo>
                  <a:pt x="19" y="77"/>
                </a:lnTo>
                <a:lnTo>
                  <a:pt x="19" y="88"/>
                </a:lnTo>
                <a:lnTo>
                  <a:pt x="30" y="88"/>
                </a:lnTo>
                <a:lnTo>
                  <a:pt x="30" y="77"/>
                </a:lnTo>
                <a:moveTo>
                  <a:pt x="69" y="77"/>
                </a:moveTo>
                <a:lnTo>
                  <a:pt x="59" y="77"/>
                </a:lnTo>
                <a:lnTo>
                  <a:pt x="59" y="88"/>
                </a:lnTo>
                <a:lnTo>
                  <a:pt x="69" y="88"/>
                </a:lnTo>
                <a:lnTo>
                  <a:pt x="69" y="77"/>
                </a:lnTo>
                <a:moveTo>
                  <a:pt x="109" y="77"/>
                </a:moveTo>
                <a:lnTo>
                  <a:pt x="99" y="77"/>
                </a:lnTo>
                <a:lnTo>
                  <a:pt x="99" y="88"/>
                </a:lnTo>
                <a:lnTo>
                  <a:pt x="109" y="88"/>
                </a:lnTo>
                <a:lnTo>
                  <a:pt x="109" y="77"/>
                </a:lnTo>
                <a:moveTo>
                  <a:pt x="149" y="77"/>
                </a:moveTo>
                <a:lnTo>
                  <a:pt x="139" y="77"/>
                </a:lnTo>
                <a:lnTo>
                  <a:pt x="139" y="88"/>
                </a:lnTo>
                <a:lnTo>
                  <a:pt x="149" y="88"/>
                </a:lnTo>
                <a:lnTo>
                  <a:pt x="149" y="77"/>
                </a:lnTo>
                <a:moveTo>
                  <a:pt x="189" y="77"/>
                </a:moveTo>
                <a:lnTo>
                  <a:pt x="179" y="77"/>
                </a:lnTo>
                <a:lnTo>
                  <a:pt x="179" y="88"/>
                </a:lnTo>
                <a:lnTo>
                  <a:pt x="189" y="88"/>
                </a:lnTo>
                <a:lnTo>
                  <a:pt x="189" y="77"/>
                </a:lnTo>
              </a:path>
            </a:pathLst>
          </a:custGeom>
          <a:solidFill>
            <a:schemeClr val="bg1"/>
          </a:solid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a:ln>
                <a:noFill/>
              </a:ln>
              <a:gradFill>
                <a:gsLst>
                  <a:gs pos="0">
                    <a:srgbClr val="505050"/>
                  </a:gs>
                  <a:gs pos="100000">
                    <a:srgbClr val="505050"/>
                  </a:gs>
                </a:gsLst>
                <a:lin ang="5400000" scaled="1"/>
              </a:gradFill>
              <a:effectLst/>
              <a:uLnTx/>
              <a:uFillTx/>
              <a:latin typeface="Segoe UI Semilight"/>
              <a:ea typeface="+mn-ea"/>
              <a:cs typeface="+mn-cs"/>
            </a:endParaRPr>
          </a:p>
        </p:txBody>
      </p:sp>
      <p:grpSp>
        <p:nvGrpSpPr>
          <p:cNvPr id="105" name="Group 8">
            <a:extLst>
              <a:ext uri="{FF2B5EF4-FFF2-40B4-BE49-F238E27FC236}">
                <a16:creationId xmlns:a16="http://schemas.microsoft.com/office/drawing/2014/main" id="{68A58FD1-AD74-4055-8049-D57CFF8DBF5F}"/>
              </a:ext>
            </a:extLst>
          </p:cNvPr>
          <p:cNvGrpSpPr>
            <a:grpSpLocks noChangeAspect="1"/>
          </p:cNvGrpSpPr>
          <p:nvPr/>
        </p:nvGrpSpPr>
        <p:grpSpPr bwMode="auto">
          <a:xfrm>
            <a:off x="6992654" y="5307653"/>
            <a:ext cx="419840" cy="341121"/>
            <a:chOff x="5458" y="3157"/>
            <a:chExt cx="304" cy="247"/>
          </a:xfrm>
          <a:solidFill>
            <a:schemeClr val="bg1"/>
          </a:solidFill>
        </p:grpSpPr>
        <p:sp>
          <p:nvSpPr>
            <p:cNvPr id="106" name="Freeform 9">
              <a:extLst>
                <a:ext uri="{FF2B5EF4-FFF2-40B4-BE49-F238E27FC236}">
                  <a16:creationId xmlns:a16="http://schemas.microsoft.com/office/drawing/2014/main" id="{904394E6-5075-44F1-ADD8-6EF489678AEE}"/>
                </a:ext>
              </a:extLst>
            </p:cNvPr>
            <p:cNvSpPr>
              <a:spLocks noEditPoints="1"/>
            </p:cNvSpPr>
            <p:nvPr/>
          </p:nvSpPr>
          <p:spPr bwMode="auto">
            <a:xfrm>
              <a:off x="5521" y="3157"/>
              <a:ext cx="241" cy="247"/>
            </a:xfrm>
            <a:custGeom>
              <a:avLst/>
              <a:gdLst>
                <a:gd name="T0" fmla="*/ 35 w 334"/>
                <a:gd name="T1" fmla="*/ 160 h 341"/>
                <a:gd name="T2" fmla="*/ 35 w 334"/>
                <a:gd name="T3" fmla="*/ 61 h 341"/>
                <a:gd name="T4" fmla="*/ 60 w 334"/>
                <a:gd name="T5" fmla="*/ 36 h 341"/>
                <a:gd name="T6" fmla="*/ 266 w 334"/>
                <a:gd name="T7" fmla="*/ 36 h 341"/>
                <a:gd name="T8" fmla="*/ 291 w 334"/>
                <a:gd name="T9" fmla="*/ 61 h 341"/>
                <a:gd name="T10" fmla="*/ 291 w 334"/>
                <a:gd name="T11" fmla="*/ 273 h 341"/>
                <a:gd name="T12" fmla="*/ 266 w 334"/>
                <a:gd name="T13" fmla="*/ 298 h 341"/>
                <a:gd name="T14" fmla="*/ 266 w 334"/>
                <a:gd name="T15" fmla="*/ 298 h 341"/>
                <a:gd name="T16" fmla="*/ 84 w 334"/>
                <a:gd name="T17" fmla="*/ 298 h 341"/>
                <a:gd name="T18" fmla="*/ 78 w 334"/>
                <a:gd name="T19" fmla="*/ 36 h 341"/>
                <a:gd name="T20" fmla="*/ 78 w 334"/>
                <a:gd name="T21" fmla="*/ 0 h 341"/>
                <a:gd name="T22" fmla="*/ 121 w 334"/>
                <a:gd name="T23" fmla="*/ 36 h 341"/>
                <a:gd name="T24" fmla="*/ 121 w 334"/>
                <a:gd name="T25" fmla="*/ 0 h 341"/>
                <a:gd name="T26" fmla="*/ 163 w 334"/>
                <a:gd name="T27" fmla="*/ 0 h 341"/>
                <a:gd name="T28" fmla="*/ 163 w 334"/>
                <a:gd name="T29" fmla="*/ 36 h 341"/>
                <a:gd name="T30" fmla="*/ 206 w 334"/>
                <a:gd name="T31" fmla="*/ 0 h 341"/>
                <a:gd name="T32" fmla="*/ 206 w 334"/>
                <a:gd name="T33" fmla="*/ 36 h 341"/>
                <a:gd name="T34" fmla="*/ 255 w 334"/>
                <a:gd name="T35" fmla="*/ 0 h 341"/>
                <a:gd name="T36" fmla="*/ 255 w 334"/>
                <a:gd name="T37" fmla="*/ 36 h 341"/>
                <a:gd name="T38" fmla="*/ 334 w 334"/>
                <a:gd name="T39" fmla="*/ 78 h 341"/>
                <a:gd name="T40" fmla="*/ 291 w 334"/>
                <a:gd name="T41" fmla="*/ 78 h 341"/>
                <a:gd name="T42" fmla="*/ 334 w 334"/>
                <a:gd name="T43" fmla="*/ 121 h 341"/>
                <a:gd name="T44" fmla="*/ 291 w 334"/>
                <a:gd name="T45" fmla="*/ 121 h 341"/>
                <a:gd name="T46" fmla="*/ 334 w 334"/>
                <a:gd name="T47" fmla="*/ 163 h 341"/>
                <a:gd name="T48" fmla="*/ 291 w 334"/>
                <a:gd name="T49" fmla="*/ 163 h 341"/>
                <a:gd name="T50" fmla="*/ 334 w 334"/>
                <a:gd name="T51" fmla="*/ 213 h 341"/>
                <a:gd name="T52" fmla="*/ 291 w 334"/>
                <a:gd name="T53" fmla="*/ 213 h 341"/>
                <a:gd name="T54" fmla="*/ 334 w 334"/>
                <a:gd name="T55" fmla="*/ 256 h 341"/>
                <a:gd name="T56" fmla="*/ 291 w 334"/>
                <a:gd name="T57" fmla="*/ 256 h 341"/>
                <a:gd name="T58" fmla="*/ 35 w 334"/>
                <a:gd name="T59" fmla="*/ 78 h 341"/>
                <a:gd name="T60" fmla="*/ 0 w 334"/>
                <a:gd name="T61" fmla="*/ 78 h 341"/>
                <a:gd name="T62" fmla="*/ 35 w 334"/>
                <a:gd name="T63" fmla="*/ 121 h 341"/>
                <a:gd name="T64" fmla="*/ 0 w 334"/>
                <a:gd name="T65" fmla="*/ 121 h 341"/>
                <a:gd name="T66" fmla="*/ 35 w 334"/>
                <a:gd name="T67" fmla="*/ 163 h 341"/>
                <a:gd name="T68" fmla="*/ 0 w 334"/>
                <a:gd name="T69" fmla="*/ 163 h 341"/>
                <a:gd name="T70" fmla="*/ 121 w 334"/>
                <a:gd name="T71" fmla="*/ 298 h 341"/>
                <a:gd name="T72" fmla="*/ 121 w 334"/>
                <a:gd name="T73" fmla="*/ 341 h 341"/>
                <a:gd name="T74" fmla="*/ 163 w 334"/>
                <a:gd name="T75" fmla="*/ 341 h 341"/>
                <a:gd name="T76" fmla="*/ 163 w 334"/>
                <a:gd name="T77" fmla="*/ 298 h 341"/>
                <a:gd name="T78" fmla="*/ 206 w 334"/>
                <a:gd name="T79" fmla="*/ 298 h 341"/>
                <a:gd name="T80" fmla="*/ 206 w 334"/>
                <a:gd name="T81" fmla="*/ 341 h 341"/>
                <a:gd name="T82" fmla="*/ 255 w 334"/>
                <a:gd name="T83" fmla="*/ 298 h 341"/>
                <a:gd name="T84" fmla="*/ 255 w 334"/>
                <a:gd name="T85"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4" h="341">
                  <a:moveTo>
                    <a:pt x="35" y="160"/>
                  </a:moveTo>
                  <a:cubicBezTo>
                    <a:pt x="35" y="65"/>
                    <a:pt x="35" y="61"/>
                    <a:pt x="35" y="61"/>
                  </a:cubicBezTo>
                  <a:cubicBezTo>
                    <a:pt x="35" y="45"/>
                    <a:pt x="48" y="36"/>
                    <a:pt x="60" y="36"/>
                  </a:cubicBezTo>
                  <a:cubicBezTo>
                    <a:pt x="266" y="36"/>
                    <a:pt x="266" y="36"/>
                    <a:pt x="266" y="36"/>
                  </a:cubicBezTo>
                  <a:cubicBezTo>
                    <a:pt x="282" y="36"/>
                    <a:pt x="291" y="45"/>
                    <a:pt x="291" y="61"/>
                  </a:cubicBezTo>
                  <a:cubicBezTo>
                    <a:pt x="291" y="273"/>
                    <a:pt x="291" y="273"/>
                    <a:pt x="291" y="273"/>
                  </a:cubicBezTo>
                  <a:cubicBezTo>
                    <a:pt x="291" y="286"/>
                    <a:pt x="282" y="298"/>
                    <a:pt x="266" y="298"/>
                  </a:cubicBezTo>
                  <a:cubicBezTo>
                    <a:pt x="266" y="298"/>
                    <a:pt x="266" y="298"/>
                    <a:pt x="266" y="298"/>
                  </a:cubicBezTo>
                  <a:cubicBezTo>
                    <a:pt x="161" y="298"/>
                    <a:pt x="110" y="298"/>
                    <a:pt x="84" y="298"/>
                  </a:cubicBezTo>
                  <a:moveTo>
                    <a:pt x="78" y="36"/>
                  </a:moveTo>
                  <a:cubicBezTo>
                    <a:pt x="78" y="0"/>
                    <a:pt x="78" y="0"/>
                    <a:pt x="78" y="0"/>
                  </a:cubicBezTo>
                  <a:moveTo>
                    <a:pt x="121" y="36"/>
                  </a:moveTo>
                  <a:cubicBezTo>
                    <a:pt x="121" y="0"/>
                    <a:pt x="121" y="0"/>
                    <a:pt x="121" y="0"/>
                  </a:cubicBezTo>
                  <a:moveTo>
                    <a:pt x="163" y="0"/>
                  </a:moveTo>
                  <a:cubicBezTo>
                    <a:pt x="163" y="36"/>
                    <a:pt x="163" y="36"/>
                    <a:pt x="163" y="36"/>
                  </a:cubicBezTo>
                  <a:moveTo>
                    <a:pt x="206" y="0"/>
                  </a:moveTo>
                  <a:cubicBezTo>
                    <a:pt x="206" y="36"/>
                    <a:pt x="206" y="36"/>
                    <a:pt x="206" y="36"/>
                  </a:cubicBezTo>
                  <a:moveTo>
                    <a:pt x="255" y="0"/>
                  </a:moveTo>
                  <a:cubicBezTo>
                    <a:pt x="255" y="36"/>
                    <a:pt x="255" y="36"/>
                    <a:pt x="255" y="36"/>
                  </a:cubicBezTo>
                  <a:moveTo>
                    <a:pt x="334" y="78"/>
                  </a:moveTo>
                  <a:cubicBezTo>
                    <a:pt x="291" y="78"/>
                    <a:pt x="291" y="78"/>
                    <a:pt x="291" y="78"/>
                  </a:cubicBezTo>
                  <a:moveTo>
                    <a:pt x="334" y="121"/>
                  </a:moveTo>
                  <a:cubicBezTo>
                    <a:pt x="291" y="121"/>
                    <a:pt x="291" y="121"/>
                    <a:pt x="291" y="121"/>
                  </a:cubicBezTo>
                  <a:moveTo>
                    <a:pt x="334" y="163"/>
                  </a:moveTo>
                  <a:cubicBezTo>
                    <a:pt x="291" y="163"/>
                    <a:pt x="291" y="163"/>
                    <a:pt x="291" y="163"/>
                  </a:cubicBezTo>
                  <a:moveTo>
                    <a:pt x="334" y="213"/>
                  </a:moveTo>
                  <a:cubicBezTo>
                    <a:pt x="291" y="213"/>
                    <a:pt x="291" y="213"/>
                    <a:pt x="291" y="213"/>
                  </a:cubicBezTo>
                  <a:moveTo>
                    <a:pt x="334" y="256"/>
                  </a:moveTo>
                  <a:cubicBezTo>
                    <a:pt x="291" y="256"/>
                    <a:pt x="291" y="256"/>
                    <a:pt x="291" y="256"/>
                  </a:cubicBezTo>
                  <a:moveTo>
                    <a:pt x="35" y="78"/>
                  </a:moveTo>
                  <a:cubicBezTo>
                    <a:pt x="0" y="78"/>
                    <a:pt x="0" y="78"/>
                    <a:pt x="0" y="78"/>
                  </a:cubicBezTo>
                  <a:moveTo>
                    <a:pt x="35" y="121"/>
                  </a:moveTo>
                  <a:cubicBezTo>
                    <a:pt x="0" y="121"/>
                    <a:pt x="0" y="121"/>
                    <a:pt x="0" y="121"/>
                  </a:cubicBezTo>
                  <a:moveTo>
                    <a:pt x="35" y="163"/>
                  </a:moveTo>
                  <a:cubicBezTo>
                    <a:pt x="0" y="163"/>
                    <a:pt x="0" y="163"/>
                    <a:pt x="0" y="163"/>
                  </a:cubicBezTo>
                  <a:moveTo>
                    <a:pt x="121" y="298"/>
                  </a:moveTo>
                  <a:cubicBezTo>
                    <a:pt x="121" y="341"/>
                    <a:pt x="121" y="341"/>
                    <a:pt x="121" y="341"/>
                  </a:cubicBezTo>
                  <a:moveTo>
                    <a:pt x="163" y="341"/>
                  </a:moveTo>
                  <a:cubicBezTo>
                    <a:pt x="163" y="298"/>
                    <a:pt x="163" y="298"/>
                    <a:pt x="163" y="298"/>
                  </a:cubicBezTo>
                  <a:moveTo>
                    <a:pt x="206" y="298"/>
                  </a:moveTo>
                  <a:cubicBezTo>
                    <a:pt x="206" y="341"/>
                    <a:pt x="206" y="341"/>
                    <a:pt x="206" y="341"/>
                  </a:cubicBezTo>
                  <a:moveTo>
                    <a:pt x="255" y="298"/>
                  </a:moveTo>
                  <a:cubicBezTo>
                    <a:pt x="255" y="341"/>
                    <a:pt x="255" y="341"/>
                    <a:pt x="255" y="341"/>
                  </a:cubicBezTo>
                </a:path>
              </a:pathLst>
            </a:cu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a:ln>
                  <a:noFill/>
                </a:ln>
                <a:gradFill>
                  <a:gsLst>
                    <a:gs pos="0">
                      <a:srgbClr val="505050"/>
                    </a:gs>
                    <a:gs pos="100000">
                      <a:srgbClr val="505050"/>
                    </a:gs>
                  </a:gsLst>
                  <a:lin ang="5400000" scaled="1"/>
                </a:gradFill>
                <a:effectLst/>
                <a:uLnTx/>
                <a:uFillTx/>
                <a:latin typeface="Segoe UI Semilight"/>
                <a:ea typeface="+mn-ea"/>
                <a:cs typeface="+mn-cs"/>
              </a:endParaRPr>
            </a:p>
          </p:txBody>
        </p:sp>
        <p:sp>
          <p:nvSpPr>
            <p:cNvPr id="107" name="Freeform 10">
              <a:extLst>
                <a:ext uri="{FF2B5EF4-FFF2-40B4-BE49-F238E27FC236}">
                  <a16:creationId xmlns:a16="http://schemas.microsoft.com/office/drawing/2014/main" id="{CDA5059E-F7E3-4517-8B9A-EEA414941600}"/>
                </a:ext>
              </a:extLst>
            </p:cNvPr>
            <p:cNvSpPr>
              <a:spLocks noEditPoints="1"/>
            </p:cNvSpPr>
            <p:nvPr/>
          </p:nvSpPr>
          <p:spPr bwMode="auto">
            <a:xfrm>
              <a:off x="5458" y="3262"/>
              <a:ext cx="138" cy="141"/>
            </a:xfrm>
            <a:custGeom>
              <a:avLst/>
              <a:gdLst>
                <a:gd name="T0" fmla="*/ 153 w 191"/>
                <a:gd name="T1" fmla="*/ 171 h 195"/>
                <a:gd name="T2" fmla="*/ 35 w 191"/>
                <a:gd name="T3" fmla="*/ 171 h 195"/>
                <a:gd name="T4" fmla="*/ 21 w 191"/>
                <a:gd name="T5" fmla="*/ 156 h 195"/>
                <a:gd name="T6" fmla="*/ 21 w 191"/>
                <a:gd name="T7" fmla="*/ 35 h 195"/>
                <a:gd name="T8" fmla="*/ 35 w 191"/>
                <a:gd name="T9" fmla="*/ 20 h 195"/>
                <a:gd name="T10" fmla="*/ 153 w 191"/>
                <a:gd name="T11" fmla="*/ 20 h 195"/>
                <a:gd name="T12" fmla="*/ 167 w 191"/>
                <a:gd name="T13" fmla="*/ 35 h 195"/>
                <a:gd name="T14" fmla="*/ 167 w 191"/>
                <a:gd name="T15" fmla="*/ 156 h 195"/>
                <a:gd name="T16" fmla="*/ 153 w 191"/>
                <a:gd name="T17" fmla="*/ 171 h 195"/>
                <a:gd name="T18" fmla="*/ 45 w 191"/>
                <a:gd name="T19" fmla="*/ 20 h 195"/>
                <a:gd name="T20" fmla="*/ 45 w 191"/>
                <a:gd name="T21" fmla="*/ 0 h 195"/>
                <a:gd name="T22" fmla="*/ 69 w 191"/>
                <a:gd name="T23" fmla="*/ 20 h 195"/>
                <a:gd name="T24" fmla="*/ 69 w 191"/>
                <a:gd name="T25" fmla="*/ 0 h 195"/>
                <a:gd name="T26" fmla="*/ 94 w 191"/>
                <a:gd name="T27" fmla="*/ 0 h 195"/>
                <a:gd name="T28" fmla="*/ 94 w 191"/>
                <a:gd name="T29" fmla="*/ 20 h 195"/>
                <a:gd name="T30" fmla="*/ 118 w 191"/>
                <a:gd name="T31" fmla="*/ 0 h 195"/>
                <a:gd name="T32" fmla="*/ 118 w 191"/>
                <a:gd name="T33" fmla="*/ 20 h 195"/>
                <a:gd name="T34" fmla="*/ 146 w 191"/>
                <a:gd name="T35" fmla="*/ 0 h 195"/>
                <a:gd name="T36" fmla="*/ 146 w 191"/>
                <a:gd name="T37" fmla="*/ 20 h 195"/>
                <a:gd name="T38" fmla="*/ 191 w 191"/>
                <a:gd name="T39" fmla="*/ 45 h 195"/>
                <a:gd name="T40" fmla="*/ 167 w 191"/>
                <a:gd name="T41" fmla="*/ 45 h 195"/>
                <a:gd name="T42" fmla="*/ 191 w 191"/>
                <a:gd name="T43" fmla="*/ 69 h 195"/>
                <a:gd name="T44" fmla="*/ 167 w 191"/>
                <a:gd name="T45" fmla="*/ 69 h 195"/>
                <a:gd name="T46" fmla="*/ 191 w 191"/>
                <a:gd name="T47" fmla="*/ 93 h 195"/>
                <a:gd name="T48" fmla="*/ 167 w 191"/>
                <a:gd name="T49" fmla="*/ 93 h 195"/>
                <a:gd name="T50" fmla="*/ 191 w 191"/>
                <a:gd name="T51" fmla="*/ 122 h 195"/>
                <a:gd name="T52" fmla="*/ 167 w 191"/>
                <a:gd name="T53" fmla="*/ 122 h 195"/>
                <a:gd name="T54" fmla="*/ 191 w 191"/>
                <a:gd name="T55" fmla="*/ 146 h 195"/>
                <a:gd name="T56" fmla="*/ 167 w 191"/>
                <a:gd name="T57" fmla="*/ 146 h 195"/>
                <a:gd name="T58" fmla="*/ 21 w 191"/>
                <a:gd name="T59" fmla="*/ 45 h 195"/>
                <a:gd name="T60" fmla="*/ 0 w 191"/>
                <a:gd name="T61" fmla="*/ 45 h 195"/>
                <a:gd name="T62" fmla="*/ 21 w 191"/>
                <a:gd name="T63" fmla="*/ 69 h 195"/>
                <a:gd name="T64" fmla="*/ 0 w 191"/>
                <a:gd name="T65" fmla="*/ 69 h 195"/>
                <a:gd name="T66" fmla="*/ 21 w 191"/>
                <a:gd name="T67" fmla="*/ 93 h 195"/>
                <a:gd name="T68" fmla="*/ 0 w 191"/>
                <a:gd name="T69" fmla="*/ 93 h 195"/>
                <a:gd name="T70" fmla="*/ 21 w 191"/>
                <a:gd name="T71" fmla="*/ 122 h 195"/>
                <a:gd name="T72" fmla="*/ 0 w 191"/>
                <a:gd name="T73" fmla="*/ 122 h 195"/>
                <a:gd name="T74" fmla="*/ 21 w 191"/>
                <a:gd name="T75" fmla="*/ 146 h 195"/>
                <a:gd name="T76" fmla="*/ 0 w 191"/>
                <a:gd name="T77" fmla="*/ 146 h 195"/>
                <a:gd name="T78" fmla="*/ 45 w 191"/>
                <a:gd name="T79" fmla="*/ 171 h 195"/>
                <a:gd name="T80" fmla="*/ 45 w 191"/>
                <a:gd name="T81" fmla="*/ 195 h 195"/>
                <a:gd name="T82" fmla="*/ 69 w 191"/>
                <a:gd name="T83" fmla="*/ 171 h 195"/>
                <a:gd name="T84" fmla="*/ 69 w 191"/>
                <a:gd name="T85" fmla="*/ 195 h 195"/>
                <a:gd name="T86" fmla="*/ 94 w 191"/>
                <a:gd name="T87" fmla="*/ 195 h 195"/>
                <a:gd name="T88" fmla="*/ 94 w 191"/>
                <a:gd name="T89" fmla="*/ 171 h 195"/>
                <a:gd name="T90" fmla="*/ 118 w 191"/>
                <a:gd name="T91" fmla="*/ 171 h 195"/>
                <a:gd name="T92" fmla="*/ 118 w 191"/>
                <a:gd name="T93" fmla="*/ 195 h 195"/>
                <a:gd name="T94" fmla="*/ 146 w 191"/>
                <a:gd name="T95" fmla="*/ 171 h 195"/>
                <a:gd name="T96" fmla="*/ 146 w 191"/>
                <a:gd name="T97" fmla="*/ 19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1" h="195">
                  <a:moveTo>
                    <a:pt x="153" y="171"/>
                  </a:moveTo>
                  <a:cubicBezTo>
                    <a:pt x="35" y="171"/>
                    <a:pt x="35" y="171"/>
                    <a:pt x="35" y="171"/>
                  </a:cubicBezTo>
                  <a:cubicBezTo>
                    <a:pt x="28" y="171"/>
                    <a:pt x="21" y="163"/>
                    <a:pt x="21" y="156"/>
                  </a:cubicBezTo>
                  <a:cubicBezTo>
                    <a:pt x="21" y="35"/>
                    <a:pt x="21" y="35"/>
                    <a:pt x="21" y="35"/>
                  </a:cubicBezTo>
                  <a:cubicBezTo>
                    <a:pt x="21" y="26"/>
                    <a:pt x="28" y="20"/>
                    <a:pt x="35" y="20"/>
                  </a:cubicBezTo>
                  <a:cubicBezTo>
                    <a:pt x="153" y="20"/>
                    <a:pt x="153" y="20"/>
                    <a:pt x="153" y="20"/>
                  </a:cubicBezTo>
                  <a:cubicBezTo>
                    <a:pt x="162" y="20"/>
                    <a:pt x="167" y="26"/>
                    <a:pt x="167" y="35"/>
                  </a:cubicBezTo>
                  <a:cubicBezTo>
                    <a:pt x="167" y="156"/>
                    <a:pt x="167" y="156"/>
                    <a:pt x="167" y="156"/>
                  </a:cubicBezTo>
                  <a:cubicBezTo>
                    <a:pt x="167" y="163"/>
                    <a:pt x="162" y="171"/>
                    <a:pt x="153" y="171"/>
                  </a:cubicBezTo>
                  <a:close/>
                  <a:moveTo>
                    <a:pt x="45" y="20"/>
                  </a:moveTo>
                  <a:cubicBezTo>
                    <a:pt x="45" y="0"/>
                    <a:pt x="45" y="0"/>
                    <a:pt x="45" y="0"/>
                  </a:cubicBezTo>
                  <a:moveTo>
                    <a:pt x="69" y="20"/>
                  </a:moveTo>
                  <a:cubicBezTo>
                    <a:pt x="69" y="0"/>
                    <a:pt x="69" y="0"/>
                    <a:pt x="69" y="0"/>
                  </a:cubicBezTo>
                  <a:moveTo>
                    <a:pt x="94" y="0"/>
                  </a:moveTo>
                  <a:cubicBezTo>
                    <a:pt x="94" y="20"/>
                    <a:pt x="94" y="20"/>
                    <a:pt x="94" y="20"/>
                  </a:cubicBezTo>
                  <a:moveTo>
                    <a:pt x="118" y="0"/>
                  </a:moveTo>
                  <a:cubicBezTo>
                    <a:pt x="118" y="20"/>
                    <a:pt x="118" y="20"/>
                    <a:pt x="118" y="20"/>
                  </a:cubicBezTo>
                  <a:moveTo>
                    <a:pt x="146" y="0"/>
                  </a:moveTo>
                  <a:cubicBezTo>
                    <a:pt x="146" y="20"/>
                    <a:pt x="146" y="20"/>
                    <a:pt x="146" y="20"/>
                  </a:cubicBezTo>
                  <a:moveTo>
                    <a:pt x="191" y="45"/>
                  </a:moveTo>
                  <a:cubicBezTo>
                    <a:pt x="167" y="45"/>
                    <a:pt x="167" y="45"/>
                    <a:pt x="167" y="45"/>
                  </a:cubicBezTo>
                  <a:moveTo>
                    <a:pt x="191" y="69"/>
                  </a:moveTo>
                  <a:cubicBezTo>
                    <a:pt x="167" y="69"/>
                    <a:pt x="167" y="69"/>
                    <a:pt x="167" y="69"/>
                  </a:cubicBezTo>
                  <a:moveTo>
                    <a:pt x="191" y="93"/>
                  </a:moveTo>
                  <a:cubicBezTo>
                    <a:pt x="167" y="93"/>
                    <a:pt x="167" y="93"/>
                    <a:pt x="167" y="93"/>
                  </a:cubicBezTo>
                  <a:moveTo>
                    <a:pt x="191" y="122"/>
                  </a:moveTo>
                  <a:cubicBezTo>
                    <a:pt x="167" y="122"/>
                    <a:pt x="167" y="122"/>
                    <a:pt x="167" y="122"/>
                  </a:cubicBezTo>
                  <a:moveTo>
                    <a:pt x="191" y="146"/>
                  </a:moveTo>
                  <a:cubicBezTo>
                    <a:pt x="167" y="146"/>
                    <a:pt x="167" y="146"/>
                    <a:pt x="167" y="146"/>
                  </a:cubicBezTo>
                  <a:moveTo>
                    <a:pt x="21" y="45"/>
                  </a:moveTo>
                  <a:cubicBezTo>
                    <a:pt x="0" y="45"/>
                    <a:pt x="0" y="45"/>
                    <a:pt x="0" y="45"/>
                  </a:cubicBezTo>
                  <a:moveTo>
                    <a:pt x="21" y="69"/>
                  </a:moveTo>
                  <a:cubicBezTo>
                    <a:pt x="0" y="69"/>
                    <a:pt x="0" y="69"/>
                    <a:pt x="0" y="69"/>
                  </a:cubicBezTo>
                  <a:moveTo>
                    <a:pt x="21" y="93"/>
                  </a:moveTo>
                  <a:cubicBezTo>
                    <a:pt x="0" y="93"/>
                    <a:pt x="0" y="93"/>
                    <a:pt x="0" y="93"/>
                  </a:cubicBezTo>
                  <a:moveTo>
                    <a:pt x="21" y="122"/>
                  </a:moveTo>
                  <a:cubicBezTo>
                    <a:pt x="0" y="122"/>
                    <a:pt x="0" y="122"/>
                    <a:pt x="0" y="122"/>
                  </a:cubicBezTo>
                  <a:moveTo>
                    <a:pt x="21" y="146"/>
                  </a:moveTo>
                  <a:cubicBezTo>
                    <a:pt x="0" y="146"/>
                    <a:pt x="0" y="146"/>
                    <a:pt x="0" y="146"/>
                  </a:cubicBezTo>
                  <a:moveTo>
                    <a:pt x="45" y="171"/>
                  </a:moveTo>
                  <a:cubicBezTo>
                    <a:pt x="45" y="195"/>
                    <a:pt x="45" y="195"/>
                    <a:pt x="45" y="195"/>
                  </a:cubicBezTo>
                  <a:moveTo>
                    <a:pt x="69" y="171"/>
                  </a:moveTo>
                  <a:cubicBezTo>
                    <a:pt x="69" y="195"/>
                    <a:pt x="69" y="195"/>
                    <a:pt x="69" y="195"/>
                  </a:cubicBezTo>
                  <a:moveTo>
                    <a:pt x="94" y="195"/>
                  </a:moveTo>
                  <a:cubicBezTo>
                    <a:pt x="94" y="171"/>
                    <a:pt x="94" y="171"/>
                    <a:pt x="94" y="171"/>
                  </a:cubicBezTo>
                  <a:moveTo>
                    <a:pt x="118" y="171"/>
                  </a:moveTo>
                  <a:cubicBezTo>
                    <a:pt x="118" y="195"/>
                    <a:pt x="118" y="195"/>
                    <a:pt x="118" y="195"/>
                  </a:cubicBezTo>
                  <a:moveTo>
                    <a:pt x="146" y="171"/>
                  </a:moveTo>
                  <a:cubicBezTo>
                    <a:pt x="146" y="195"/>
                    <a:pt x="146" y="195"/>
                    <a:pt x="146" y="195"/>
                  </a:cubicBezTo>
                </a:path>
              </a:pathLst>
            </a:cu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a:ln>
                  <a:noFill/>
                </a:ln>
                <a:gradFill>
                  <a:gsLst>
                    <a:gs pos="0">
                      <a:srgbClr val="505050"/>
                    </a:gs>
                    <a:gs pos="100000">
                      <a:srgbClr val="505050"/>
                    </a:gs>
                  </a:gsLst>
                  <a:lin ang="5400000" scaled="1"/>
                </a:gradFill>
                <a:effectLst/>
                <a:uLnTx/>
                <a:uFillTx/>
                <a:latin typeface="Segoe UI Semilight"/>
                <a:ea typeface="+mn-ea"/>
                <a:cs typeface="+mn-cs"/>
              </a:endParaRPr>
            </a:p>
          </p:txBody>
        </p:sp>
      </p:grpSp>
      <p:sp useBgFill="1">
        <p:nvSpPr>
          <p:cNvPr id="111" name="Rectangle 110">
            <a:extLst>
              <a:ext uri="{FF2B5EF4-FFF2-40B4-BE49-F238E27FC236}">
                <a16:creationId xmlns:a16="http://schemas.microsoft.com/office/drawing/2014/main" id="{27AC5A16-EEB1-4387-ADEF-0C8B6A1C32D7}"/>
              </a:ext>
            </a:extLst>
          </p:cNvPr>
          <p:cNvSpPr/>
          <p:nvPr/>
        </p:nvSpPr>
        <p:spPr bwMode="auto">
          <a:xfrm>
            <a:off x="5984543" y="5308544"/>
            <a:ext cx="500191" cy="365117"/>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745"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9" name="car" title="Icon of a car">
            <a:extLst>
              <a:ext uri="{FF2B5EF4-FFF2-40B4-BE49-F238E27FC236}">
                <a16:creationId xmlns:a16="http://schemas.microsoft.com/office/drawing/2014/main" id="{4C5B8955-8AE3-4B58-A8D0-A3532AF9837C}"/>
              </a:ext>
            </a:extLst>
          </p:cNvPr>
          <p:cNvSpPr>
            <a:spLocks noChangeAspect="1" noEditPoints="1"/>
          </p:cNvSpPr>
          <p:nvPr/>
        </p:nvSpPr>
        <p:spPr bwMode="auto">
          <a:xfrm>
            <a:off x="3211371" y="5341743"/>
            <a:ext cx="345257" cy="264565"/>
          </a:xfrm>
          <a:custGeom>
            <a:avLst/>
            <a:gdLst>
              <a:gd name="T0" fmla="*/ 349 w 360"/>
              <a:gd name="T1" fmla="*/ 148 h 276"/>
              <a:gd name="T2" fmla="*/ 349 w 360"/>
              <a:gd name="T3" fmla="*/ 252 h 276"/>
              <a:gd name="T4" fmla="*/ 14 w 360"/>
              <a:gd name="T5" fmla="*/ 252 h 276"/>
              <a:gd name="T6" fmla="*/ 14 w 360"/>
              <a:gd name="T7" fmla="*/ 149 h 276"/>
              <a:gd name="T8" fmla="*/ 51 w 360"/>
              <a:gd name="T9" fmla="*/ 43 h 276"/>
              <a:gd name="T10" fmla="*/ 94 w 360"/>
              <a:gd name="T11" fmla="*/ 0 h 276"/>
              <a:gd name="T12" fmla="*/ 268 w 360"/>
              <a:gd name="T13" fmla="*/ 0 h 276"/>
              <a:gd name="T14" fmla="*/ 311 w 360"/>
              <a:gd name="T15" fmla="*/ 43 h 276"/>
              <a:gd name="T16" fmla="*/ 349 w 360"/>
              <a:gd name="T17" fmla="*/ 148 h 276"/>
              <a:gd name="T18" fmla="*/ 77 w 360"/>
              <a:gd name="T19" fmla="*/ 174 h 276"/>
              <a:gd name="T20" fmla="*/ 91 w 360"/>
              <a:gd name="T21" fmla="*/ 160 h 276"/>
              <a:gd name="T22" fmla="*/ 77 w 360"/>
              <a:gd name="T23" fmla="*/ 145 h 276"/>
              <a:gd name="T24" fmla="*/ 63 w 360"/>
              <a:gd name="T25" fmla="*/ 160 h 276"/>
              <a:gd name="T26" fmla="*/ 77 w 360"/>
              <a:gd name="T27" fmla="*/ 174 h 276"/>
              <a:gd name="T28" fmla="*/ 14 w 360"/>
              <a:gd name="T29" fmla="*/ 252 h 276"/>
              <a:gd name="T30" fmla="*/ 14 w 360"/>
              <a:gd name="T31" fmla="*/ 260 h 276"/>
              <a:gd name="T32" fmla="*/ 30 w 360"/>
              <a:gd name="T33" fmla="*/ 276 h 276"/>
              <a:gd name="T34" fmla="*/ 50 w 360"/>
              <a:gd name="T35" fmla="*/ 276 h 276"/>
              <a:gd name="T36" fmla="*/ 67 w 360"/>
              <a:gd name="T37" fmla="*/ 260 h 276"/>
              <a:gd name="T38" fmla="*/ 67 w 360"/>
              <a:gd name="T39" fmla="*/ 252 h 276"/>
              <a:gd name="T40" fmla="*/ 295 w 360"/>
              <a:gd name="T41" fmla="*/ 252 h 276"/>
              <a:gd name="T42" fmla="*/ 295 w 360"/>
              <a:gd name="T43" fmla="*/ 260 h 276"/>
              <a:gd name="T44" fmla="*/ 312 w 360"/>
              <a:gd name="T45" fmla="*/ 276 h 276"/>
              <a:gd name="T46" fmla="*/ 332 w 360"/>
              <a:gd name="T47" fmla="*/ 276 h 276"/>
              <a:gd name="T48" fmla="*/ 349 w 360"/>
              <a:gd name="T49" fmla="*/ 260 h 276"/>
              <a:gd name="T50" fmla="*/ 349 w 360"/>
              <a:gd name="T51" fmla="*/ 252 h 276"/>
              <a:gd name="T52" fmla="*/ 283 w 360"/>
              <a:gd name="T53" fmla="*/ 174 h 276"/>
              <a:gd name="T54" fmla="*/ 297 w 360"/>
              <a:gd name="T55" fmla="*/ 160 h 276"/>
              <a:gd name="T56" fmla="*/ 283 w 360"/>
              <a:gd name="T57" fmla="*/ 145 h 276"/>
              <a:gd name="T58" fmla="*/ 268 w 360"/>
              <a:gd name="T59" fmla="*/ 160 h 276"/>
              <a:gd name="T60" fmla="*/ 283 w 360"/>
              <a:gd name="T61" fmla="*/ 174 h 276"/>
              <a:gd name="T62" fmla="*/ 245 w 360"/>
              <a:gd name="T63" fmla="*/ 252 h 276"/>
              <a:gd name="T64" fmla="*/ 245 w 360"/>
              <a:gd name="T65" fmla="*/ 222 h 276"/>
              <a:gd name="T66" fmla="*/ 229 w 360"/>
              <a:gd name="T67" fmla="*/ 197 h 276"/>
              <a:gd name="T68" fmla="*/ 133 w 360"/>
              <a:gd name="T69" fmla="*/ 197 h 276"/>
              <a:gd name="T70" fmla="*/ 117 w 360"/>
              <a:gd name="T71" fmla="*/ 222 h 276"/>
              <a:gd name="T72" fmla="*/ 117 w 360"/>
              <a:gd name="T73" fmla="*/ 252 h 276"/>
              <a:gd name="T74" fmla="*/ 0 w 360"/>
              <a:gd name="T75" fmla="*/ 75 h 276"/>
              <a:gd name="T76" fmla="*/ 16 w 360"/>
              <a:gd name="T77" fmla="*/ 75 h 276"/>
              <a:gd name="T78" fmla="*/ 32 w 360"/>
              <a:gd name="T79" fmla="*/ 96 h 276"/>
              <a:gd name="T80" fmla="*/ 330 w 360"/>
              <a:gd name="T81" fmla="*/ 96 h 276"/>
              <a:gd name="T82" fmla="*/ 345 w 360"/>
              <a:gd name="T83" fmla="*/ 75 h 276"/>
              <a:gd name="T84" fmla="*/ 360 w 360"/>
              <a:gd name="T85" fmla="*/ 7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76">
                <a:moveTo>
                  <a:pt x="349" y="148"/>
                </a:moveTo>
                <a:cubicBezTo>
                  <a:pt x="349" y="252"/>
                  <a:pt x="349" y="252"/>
                  <a:pt x="349" y="252"/>
                </a:cubicBezTo>
                <a:cubicBezTo>
                  <a:pt x="14" y="252"/>
                  <a:pt x="14" y="252"/>
                  <a:pt x="14" y="252"/>
                </a:cubicBezTo>
                <a:cubicBezTo>
                  <a:pt x="14" y="149"/>
                  <a:pt x="14" y="149"/>
                  <a:pt x="14" y="149"/>
                </a:cubicBezTo>
                <a:cubicBezTo>
                  <a:pt x="51" y="43"/>
                  <a:pt x="51" y="43"/>
                  <a:pt x="51" y="43"/>
                </a:cubicBezTo>
                <a:cubicBezTo>
                  <a:pt x="59" y="19"/>
                  <a:pt x="70" y="0"/>
                  <a:pt x="94" y="0"/>
                </a:cubicBezTo>
                <a:cubicBezTo>
                  <a:pt x="268" y="0"/>
                  <a:pt x="268" y="0"/>
                  <a:pt x="268" y="0"/>
                </a:cubicBezTo>
                <a:cubicBezTo>
                  <a:pt x="292" y="0"/>
                  <a:pt x="304" y="19"/>
                  <a:pt x="311" y="43"/>
                </a:cubicBezTo>
                <a:lnTo>
                  <a:pt x="349" y="148"/>
                </a:lnTo>
                <a:close/>
                <a:moveTo>
                  <a:pt x="77" y="174"/>
                </a:moveTo>
                <a:cubicBezTo>
                  <a:pt x="85" y="174"/>
                  <a:pt x="91" y="167"/>
                  <a:pt x="91" y="160"/>
                </a:cubicBezTo>
                <a:cubicBezTo>
                  <a:pt x="91" y="152"/>
                  <a:pt x="85" y="145"/>
                  <a:pt x="77" y="145"/>
                </a:cubicBezTo>
                <a:cubicBezTo>
                  <a:pt x="69" y="145"/>
                  <a:pt x="63" y="152"/>
                  <a:pt x="63" y="160"/>
                </a:cubicBezTo>
                <a:cubicBezTo>
                  <a:pt x="63" y="167"/>
                  <a:pt x="69" y="174"/>
                  <a:pt x="77" y="174"/>
                </a:cubicBezTo>
                <a:close/>
                <a:moveTo>
                  <a:pt x="14" y="252"/>
                </a:moveTo>
                <a:cubicBezTo>
                  <a:pt x="14" y="260"/>
                  <a:pt x="14" y="260"/>
                  <a:pt x="14" y="260"/>
                </a:cubicBezTo>
                <a:cubicBezTo>
                  <a:pt x="14" y="269"/>
                  <a:pt x="21" y="276"/>
                  <a:pt x="30" y="276"/>
                </a:cubicBezTo>
                <a:cubicBezTo>
                  <a:pt x="50" y="276"/>
                  <a:pt x="50" y="276"/>
                  <a:pt x="50" y="276"/>
                </a:cubicBezTo>
                <a:cubicBezTo>
                  <a:pt x="59" y="276"/>
                  <a:pt x="67" y="269"/>
                  <a:pt x="67" y="260"/>
                </a:cubicBezTo>
                <a:cubicBezTo>
                  <a:pt x="67" y="252"/>
                  <a:pt x="67" y="252"/>
                  <a:pt x="67" y="252"/>
                </a:cubicBezTo>
                <a:moveTo>
                  <a:pt x="295" y="252"/>
                </a:moveTo>
                <a:cubicBezTo>
                  <a:pt x="295" y="260"/>
                  <a:pt x="295" y="260"/>
                  <a:pt x="295" y="260"/>
                </a:cubicBezTo>
                <a:cubicBezTo>
                  <a:pt x="295" y="269"/>
                  <a:pt x="303" y="276"/>
                  <a:pt x="312" y="276"/>
                </a:cubicBezTo>
                <a:cubicBezTo>
                  <a:pt x="332" y="276"/>
                  <a:pt x="332" y="276"/>
                  <a:pt x="332" y="276"/>
                </a:cubicBezTo>
                <a:cubicBezTo>
                  <a:pt x="341" y="276"/>
                  <a:pt x="349" y="269"/>
                  <a:pt x="349" y="260"/>
                </a:cubicBezTo>
                <a:cubicBezTo>
                  <a:pt x="349" y="252"/>
                  <a:pt x="349" y="252"/>
                  <a:pt x="349" y="252"/>
                </a:cubicBezTo>
                <a:moveTo>
                  <a:pt x="283" y="174"/>
                </a:moveTo>
                <a:cubicBezTo>
                  <a:pt x="290" y="174"/>
                  <a:pt x="297" y="167"/>
                  <a:pt x="297" y="160"/>
                </a:cubicBezTo>
                <a:cubicBezTo>
                  <a:pt x="297" y="152"/>
                  <a:pt x="290" y="145"/>
                  <a:pt x="283" y="145"/>
                </a:cubicBezTo>
                <a:cubicBezTo>
                  <a:pt x="275" y="145"/>
                  <a:pt x="268" y="152"/>
                  <a:pt x="268" y="160"/>
                </a:cubicBezTo>
                <a:cubicBezTo>
                  <a:pt x="268" y="167"/>
                  <a:pt x="275" y="174"/>
                  <a:pt x="283" y="174"/>
                </a:cubicBezTo>
                <a:close/>
                <a:moveTo>
                  <a:pt x="245" y="252"/>
                </a:moveTo>
                <a:cubicBezTo>
                  <a:pt x="245" y="222"/>
                  <a:pt x="245" y="222"/>
                  <a:pt x="245" y="222"/>
                </a:cubicBezTo>
                <a:cubicBezTo>
                  <a:pt x="229" y="197"/>
                  <a:pt x="229" y="197"/>
                  <a:pt x="229" y="197"/>
                </a:cubicBezTo>
                <a:cubicBezTo>
                  <a:pt x="133" y="197"/>
                  <a:pt x="133" y="197"/>
                  <a:pt x="133" y="197"/>
                </a:cubicBezTo>
                <a:cubicBezTo>
                  <a:pt x="117" y="222"/>
                  <a:pt x="117" y="222"/>
                  <a:pt x="117" y="222"/>
                </a:cubicBezTo>
                <a:cubicBezTo>
                  <a:pt x="117" y="252"/>
                  <a:pt x="117" y="252"/>
                  <a:pt x="117" y="252"/>
                </a:cubicBezTo>
                <a:moveTo>
                  <a:pt x="0" y="75"/>
                </a:moveTo>
                <a:cubicBezTo>
                  <a:pt x="16" y="75"/>
                  <a:pt x="16" y="75"/>
                  <a:pt x="16" y="75"/>
                </a:cubicBezTo>
                <a:cubicBezTo>
                  <a:pt x="32" y="96"/>
                  <a:pt x="32" y="96"/>
                  <a:pt x="32" y="96"/>
                </a:cubicBezTo>
                <a:cubicBezTo>
                  <a:pt x="330" y="96"/>
                  <a:pt x="330" y="96"/>
                  <a:pt x="330" y="96"/>
                </a:cubicBezTo>
                <a:cubicBezTo>
                  <a:pt x="345" y="75"/>
                  <a:pt x="345" y="75"/>
                  <a:pt x="345" y="75"/>
                </a:cubicBezTo>
                <a:cubicBezTo>
                  <a:pt x="360" y="75"/>
                  <a:pt x="360" y="75"/>
                  <a:pt x="360" y="75"/>
                </a:cubicBezTo>
              </a:path>
            </a:pathLst>
          </a:custGeom>
          <a:solidFill>
            <a:schemeClr val="bg1"/>
          </a:solid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961"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121" name="Rectangle 120">
            <a:extLst>
              <a:ext uri="{FF2B5EF4-FFF2-40B4-BE49-F238E27FC236}">
                <a16:creationId xmlns:a16="http://schemas.microsoft.com/office/drawing/2014/main" id="{5530B847-D94C-4C37-880B-A206335A504B}"/>
              </a:ext>
            </a:extLst>
          </p:cNvPr>
          <p:cNvSpPr/>
          <p:nvPr/>
        </p:nvSpPr>
        <p:spPr bwMode="auto">
          <a:xfrm rot="5400000">
            <a:off x="7936165" y="5360409"/>
            <a:ext cx="192535" cy="3059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745"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2" name="eye_2">
            <a:extLst>
              <a:ext uri="{FF2B5EF4-FFF2-40B4-BE49-F238E27FC236}">
                <a16:creationId xmlns:a16="http://schemas.microsoft.com/office/drawing/2014/main" id="{94BC1124-E2ED-4A85-9E7A-4B95DA0BB1E8}"/>
              </a:ext>
            </a:extLst>
          </p:cNvPr>
          <p:cNvSpPr>
            <a:spLocks noChangeAspect="1" noEditPoints="1"/>
          </p:cNvSpPr>
          <p:nvPr/>
        </p:nvSpPr>
        <p:spPr bwMode="auto">
          <a:xfrm>
            <a:off x="7847638" y="5425438"/>
            <a:ext cx="348234" cy="193218"/>
          </a:xfrm>
          <a:custGeom>
            <a:avLst/>
            <a:gdLst>
              <a:gd name="T0" fmla="*/ 5 w 346"/>
              <a:gd name="T1" fmla="*/ 103 h 191"/>
              <a:gd name="T2" fmla="*/ 0 w 346"/>
              <a:gd name="T3" fmla="*/ 96 h 191"/>
              <a:gd name="T4" fmla="*/ 3 w 346"/>
              <a:gd name="T5" fmla="*/ 92 h 191"/>
              <a:gd name="T6" fmla="*/ 5 w 346"/>
              <a:gd name="T7" fmla="*/ 103 h 191"/>
              <a:gd name="T8" fmla="*/ 173 w 346"/>
              <a:gd name="T9" fmla="*/ 191 h 191"/>
              <a:gd name="T10" fmla="*/ 346 w 346"/>
              <a:gd name="T11" fmla="*/ 96 h 191"/>
              <a:gd name="T12" fmla="*/ 173 w 346"/>
              <a:gd name="T13" fmla="*/ 0 h 191"/>
              <a:gd name="T14" fmla="*/ 3 w 346"/>
              <a:gd name="T15" fmla="*/ 92 h 191"/>
              <a:gd name="T16" fmla="*/ 175 w 346"/>
              <a:gd name="T17" fmla="*/ 14 h 191"/>
              <a:gd name="T18" fmla="*/ 89 w 346"/>
              <a:gd name="T19" fmla="*/ 96 h 191"/>
              <a:gd name="T20" fmla="*/ 175 w 346"/>
              <a:gd name="T21" fmla="*/ 178 h 191"/>
              <a:gd name="T22" fmla="*/ 261 w 346"/>
              <a:gd name="T23" fmla="*/ 96 h 191"/>
              <a:gd name="T24" fmla="*/ 175 w 346"/>
              <a:gd name="T25" fmla="*/ 14 h 191"/>
              <a:gd name="T26" fmla="*/ 175 w 346"/>
              <a:gd name="T27" fmla="*/ 78 h 191"/>
              <a:gd name="T28" fmla="*/ 156 w 346"/>
              <a:gd name="T29" fmla="*/ 96 h 191"/>
              <a:gd name="T30" fmla="*/ 175 w 346"/>
              <a:gd name="T31" fmla="*/ 114 h 191"/>
              <a:gd name="T32" fmla="*/ 194 w 346"/>
              <a:gd name="T33" fmla="*/ 96 h 191"/>
              <a:gd name="T34" fmla="*/ 175 w 346"/>
              <a:gd name="T35" fmla="*/ 78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6" h="191">
                <a:moveTo>
                  <a:pt x="5" y="103"/>
                </a:moveTo>
                <a:cubicBezTo>
                  <a:pt x="2" y="98"/>
                  <a:pt x="0" y="96"/>
                  <a:pt x="0" y="96"/>
                </a:cubicBezTo>
                <a:cubicBezTo>
                  <a:pt x="0" y="96"/>
                  <a:pt x="1" y="94"/>
                  <a:pt x="3" y="92"/>
                </a:cubicBezTo>
                <a:moveTo>
                  <a:pt x="5" y="103"/>
                </a:moveTo>
                <a:cubicBezTo>
                  <a:pt x="23" y="125"/>
                  <a:pt x="82" y="191"/>
                  <a:pt x="173" y="191"/>
                </a:cubicBezTo>
                <a:cubicBezTo>
                  <a:pt x="283" y="191"/>
                  <a:pt x="346" y="96"/>
                  <a:pt x="346" y="96"/>
                </a:cubicBezTo>
                <a:cubicBezTo>
                  <a:pt x="346" y="96"/>
                  <a:pt x="283" y="0"/>
                  <a:pt x="173" y="0"/>
                </a:cubicBezTo>
                <a:cubicBezTo>
                  <a:pt x="77" y="0"/>
                  <a:pt x="17" y="73"/>
                  <a:pt x="3" y="92"/>
                </a:cubicBezTo>
                <a:moveTo>
                  <a:pt x="175" y="14"/>
                </a:moveTo>
                <a:cubicBezTo>
                  <a:pt x="128" y="14"/>
                  <a:pt x="89" y="50"/>
                  <a:pt x="89" y="96"/>
                </a:cubicBezTo>
                <a:cubicBezTo>
                  <a:pt x="89" y="141"/>
                  <a:pt x="128" y="178"/>
                  <a:pt x="175" y="178"/>
                </a:cubicBezTo>
                <a:cubicBezTo>
                  <a:pt x="222" y="178"/>
                  <a:pt x="261" y="141"/>
                  <a:pt x="261" y="96"/>
                </a:cubicBezTo>
                <a:cubicBezTo>
                  <a:pt x="261" y="50"/>
                  <a:pt x="222" y="14"/>
                  <a:pt x="175" y="14"/>
                </a:cubicBezTo>
                <a:close/>
                <a:moveTo>
                  <a:pt x="175" y="78"/>
                </a:moveTo>
                <a:cubicBezTo>
                  <a:pt x="165" y="78"/>
                  <a:pt x="156" y="86"/>
                  <a:pt x="156" y="96"/>
                </a:cubicBezTo>
                <a:cubicBezTo>
                  <a:pt x="156" y="106"/>
                  <a:pt x="165" y="114"/>
                  <a:pt x="175" y="114"/>
                </a:cubicBezTo>
                <a:cubicBezTo>
                  <a:pt x="185" y="114"/>
                  <a:pt x="194" y="106"/>
                  <a:pt x="194" y="96"/>
                </a:cubicBezTo>
                <a:cubicBezTo>
                  <a:pt x="194" y="86"/>
                  <a:pt x="185" y="78"/>
                  <a:pt x="175" y="78"/>
                </a:cubicBezTo>
                <a:close/>
              </a:path>
            </a:pathLst>
          </a:custGeom>
          <a:solidFill>
            <a:schemeClr val="bg1"/>
          </a:solid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123" name="Rectangle 122">
            <a:extLst>
              <a:ext uri="{FF2B5EF4-FFF2-40B4-BE49-F238E27FC236}">
                <a16:creationId xmlns:a16="http://schemas.microsoft.com/office/drawing/2014/main" id="{ECFE573A-133F-4D96-B37F-A3313A1262A8}"/>
              </a:ext>
            </a:extLst>
          </p:cNvPr>
          <p:cNvSpPr/>
          <p:nvPr/>
        </p:nvSpPr>
        <p:spPr bwMode="auto">
          <a:xfrm>
            <a:off x="8583635" y="5154552"/>
            <a:ext cx="353189" cy="69576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745"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24" name="Group 4">
            <a:extLst>
              <a:ext uri="{FF2B5EF4-FFF2-40B4-BE49-F238E27FC236}">
                <a16:creationId xmlns:a16="http://schemas.microsoft.com/office/drawing/2014/main" id="{80FA4B23-D35E-41B0-BDBB-0B1C974905EE}"/>
              </a:ext>
            </a:extLst>
          </p:cNvPr>
          <p:cNvGrpSpPr>
            <a:grpSpLocks noChangeAspect="1"/>
          </p:cNvGrpSpPr>
          <p:nvPr/>
        </p:nvGrpSpPr>
        <p:grpSpPr bwMode="auto">
          <a:xfrm>
            <a:off x="8631015" y="5321295"/>
            <a:ext cx="408610" cy="251450"/>
            <a:chOff x="5597" y="3096"/>
            <a:chExt cx="546" cy="336"/>
          </a:xfrm>
          <a:solidFill>
            <a:schemeClr val="bg1"/>
          </a:solidFill>
        </p:grpSpPr>
        <p:sp>
          <p:nvSpPr>
            <p:cNvPr id="125" name="Rectangle 5">
              <a:extLst>
                <a:ext uri="{FF2B5EF4-FFF2-40B4-BE49-F238E27FC236}">
                  <a16:creationId xmlns:a16="http://schemas.microsoft.com/office/drawing/2014/main" id="{61C20E71-D359-4B99-AA47-CFD0BF5E83F3}"/>
                </a:ext>
              </a:extLst>
            </p:cNvPr>
            <p:cNvSpPr>
              <a:spLocks noChangeArrowheads="1"/>
            </p:cNvSpPr>
            <p:nvPr/>
          </p:nvSpPr>
          <p:spPr bwMode="auto">
            <a:xfrm>
              <a:off x="5597" y="3096"/>
              <a:ext cx="169" cy="336"/>
            </a:xfrm>
            <a:prstGeom prst="rect">
              <a:avLst/>
            </a:pr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26" name="Freeform 6">
              <a:extLst>
                <a:ext uri="{FF2B5EF4-FFF2-40B4-BE49-F238E27FC236}">
                  <a16:creationId xmlns:a16="http://schemas.microsoft.com/office/drawing/2014/main" id="{AF2E9635-6C53-4320-AE04-8451DBB74BED}"/>
                </a:ext>
              </a:extLst>
            </p:cNvPr>
            <p:cNvSpPr>
              <a:spLocks/>
            </p:cNvSpPr>
            <p:nvPr/>
          </p:nvSpPr>
          <p:spPr bwMode="auto">
            <a:xfrm>
              <a:off x="5766" y="3337"/>
              <a:ext cx="80" cy="95"/>
            </a:xfrm>
            <a:custGeom>
              <a:avLst/>
              <a:gdLst>
                <a:gd name="T0" fmla="*/ 80 w 80"/>
                <a:gd name="T1" fmla="*/ 0 h 95"/>
                <a:gd name="T2" fmla="*/ 80 w 80"/>
                <a:gd name="T3" fmla="*/ 26 h 95"/>
                <a:gd name="T4" fmla="*/ 0 w 80"/>
                <a:gd name="T5" fmla="*/ 95 h 95"/>
              </a:gdLst>
              <a:ahLst/>
              <a:cxnLst>
                <a:cxn ang="0">
                  <a:pos x="T0" y="T1"/>
                </a:cxn>
                <a:cxn ang="0">
                  <a:pos x="T2" y="T3"/>
                </a:cxn>
                <a:cxn ang="0">
                  <a:pos x="T4" y="T5"/>
                </a:cxn>
              </a:cxnLst>
              <a:rect l="0" t="0" r="r" b="b"/>
              <a:pathLst>
                <a:path w="80" h="95">
                  <a:moveTo>
                    <a:pt x="80" y="0"/>
                  </a:moveTo>
                  <a:lnTo>
                    <a:pt x="80" y="26"/>
                  </a:lnTo>
                  <a:lnTo>
                    <a:pt x="0" y="95"/>
                  </a:lnTo>
                </a:path>
              </a:pathLst>
            </a:cu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27" name="Freeform 7">
              <a:extLst>
                <a:ext uri="{FF2B5EF4-FFF2-40B4-BE49-F238E27FC236}">
                  <a16:creationId xmlns:a16="http://schemas.microsoft.com/office/drawing/2014/main" id="{812384B7-F36B-4B30-84ED-05DC68ED5CFB}"/>
                </a:ext>
              </a:extLst>
            </p:cNvPr>
            <p:cNvSpPr>
              <a:spLocks/>
            </p:cNvSpPr>
            <p:nvPr/>
          </p:nvSpPr>
          <p:spPr bwMode="auto">
            <a:xfrm>
              <a:off x="5766" y="3096"/>
              <a:ext cx="80" cy="96"/>
            </a:xfrm>
            <a:custGeom>
              <a:avLst/>
              <a:gdLst>
                <a:gd name="T0" fmla="*/ 0 w 80"/>
                <a:gd name="T1" fmla="*/ 0 h 96"/>
                <a:gd name="T2" fmla="*/ 80 w 80"/>
                <a:gd name="T3" fmla="*/ 74 h 96"/>
                <a:gd name="T4" fmla="*/ 80 w 80"/>
                <a:gd name="T5" fmla="*/ 96 h 96"/>
              </a:gdLst>
              <a:ahLst/>
              <a:cxnLst>
                <a:cxn ang="0">
                  <a:pos x="T0" y="T1"/>
                </a:cxn>
                <a:cxn ang="0">
                  <a:pos x="T2" y="T3"/>
                </a:cxn>
                <a:cxn ang="0">
                  <a:pos x="T4" y="T5"/>
                </a:cxn>
              </a:cxnLst>
              <a:rect l="0" t="0" r="r" b="b"/>
              <a:pathLst>
                <a:path w="80" h="96">
                  <a:moveTo>
                    <a:pt x="0" y="0"/>
                  </a:moveTo>
                  <a:lnTo>
                    <a:pt x="80" y="74"/>
                  </a:lnTo>
                  <a:lnTo>
                    <a:pt x="80" y="96"/>
                  </a:lnTo>
                </a:path>
              </a:pathLst>
            </a:cu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28" name="Line 8">
              <a:extLst>
                <a:ext uri="{FF2B5EF4-FFF2-40B4-BE49-F238E27FC236}">
                  <a16:creationId xmlns:a16="http://schemas.microsoft.com/office/drawing/2014/main" id="{85EC08C8-19CA-4743-8BEA-C8D470096969}"/>
                </a:ext>
              </a:extLst>
            </p:cNvPr>
            <p:cNvSpPr>
              <a:spLocks noChangeShapeType="1"/>
            </p:cNvSpPr>
            <p:nvPr/>
          </p:nvSpPr>
          <p:spPr bwMode="auto">
            <a:xfrm>
              <a:off x="5597" y="3205"/>
              <a:ext cx="169" cy="0"/>
            </a:xfrm>
            <a:prstGeom prst="line">
              <a:avLst/>
            </a:pr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30" name="Line 9">
              <a:extLst>
                <a:ext uri="{FF2B5EF4-FFF2-40B4-BE49-F238E27FC236}">
                  <a16:creationId xmlns:a16="http://schemas.microsoft.com/office/drawing/2014/main" id="{7F8E9AC1-1530-46B8-9BFE-53DD9CE3B2E3}"/>
                </a:ext>
              </a:extLst>
            </p:cNvPr>
            <p:cNvSpPr>
              <a:spLocks noChangeShapeType="1"/>
            </p:cNvSpPr>
            <p:nvPr/>
          </p:nvSpPr>
          <p:spPr bwMode="auto">
            <a:xfrm>
              <a:off x="5597" y="3325"/>
              <a:ext cx="169" cy="0"/>
            </a:xfrm>
            <a:prstGeom prst="line">
              <a:avLst/>
            </a:pr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31" name="Rectangle 10">
              <a:extLst>
                <a:ext uri="{FF2B5EF4-FFF2-40B4-BE49-F238E27FC236}">
                  <a16:creationId xmlns:a16="http://schemas.microsoft.com/office/drawing/2014/main" id="{5B4FFE70-B69C-4FA4-92DF-4BD631F694AC}"/>
                </a:ext>
              </a:extLst>
            </p:cNvPr>
            <p:cNvSpPr>
              <a:spLocks noChangeArrowheads="1"/>
            </p:cNvSpPr>
            <p:nvPr/>
          </p:nvSpPr>
          <p:spPr bwMode="auto">
            <a:xfrm>
              <a:off x="5974" y="3096"/>
              <a:ext cx="169" cy="336"/>
            </a:xfrm>
            <a:prstGeom prst="rect">
              <a:avLst/>
            </a:pr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32" name="Freeform 11">
              <a:extLst>
                <a:ext uri="{FF2B5EF4-FFF2-40B4-BE49-F238E27FC236}">
                  <a16:creationId xmlns:a16="http://schemas.microsoft.com/office/drawing/2014/main" id="{4FD5FE06-B777-4145-83CB-053DAF678A93}"/>
                </a:ext>
              </a:extLst>
            </p:cNvPr>
            <p:cNvSpPr>
              <a:spLocks/>
            </p:cNvSpPr>
            <p:nvPr/>
          </p:nvSpPr>
          <p:spPr bwMode="auto">
            <a:xfrm>
              <a:off x="5894" y="3336"/>
              <a:ext cx="80" cy="96"/>
            </a:xfrm>
            <a:custGeom>
              <a:avLst/>
              <a:gdLst>
                <a:gd name="T0" fmla="*/ 0 w 80"/>
                <a:gd name="T1" fmla="*/ 0 h 96"/>
                <a:gd name="T2" fmla="*/ 0 w 80"/>
                <a:gd name="T3" fmla="*/ 27 h 96"/>
                <a:gd name="T4" fmla="*/ 80 w 80"/>
                <a:gd name="T5" fmla="*/ 96 h 96"/>
              </a:gdLst>
              <a:ahLst/>
              <a:cxnLst>
                <a:cxn ang="0">
                  <a:pos x="T0" y="T1"/>
                </a:cxn>
                <a:cxn ang="0">
                  <a:pos x="T2" y="T3"/>
                </a:cxn>
                <a:cxn ang="0">
                  <a:pos x="T4" y="T5"/>
                </a:cxn>
              </a:cxnLst>
              <a:rect l="0" t="0" r="r" b="b"/>
              <a:pathLst>
                <a:path w="80" h="96">
                  <a:moveTo>
                    <a:pt x="0" y="0"/>
                  </a:moveTo>
                  <a:lnTo>
                    <a:pt x="0" y="27"/>
                  </a:lnTo>
                  <a:lnTo>
                    <a:pt x="80" y="96"/>
                  </a:lnTo>
                </a:path>
              </a:pathLst>
            </a:cu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33" name="Freeform 12">
              <a:extLst>
                <a:ext uri="{FF2B5EF4-FFF2-40B4-BE49-F238E27FC236}">
                  <a16:creationId xmlns:a16="http://schemas.microsoft.com/office/drawing/2014/main" id="{A226DFF3-FD1A-44ED-9F20-D9952C952DD9}"/>
                </a:ext>
              </a:extLst>
            </p:cNvPr>
            <p:cNvSpPr>
              <a:spLocks/>
            </p:cNvSpPr>
            <p:nvPr/>
          </p:nvSpPr>
          <p:spPr bwMode="auto">
            <a:xfrm>
              <a:off x="5894" y="3096"/>
              <a:ext cx="80" cy="94"/>
            </a:xfrm>
            <a:custGeom>
              <a:avLst/>
              <a:gdLst>
                <a:gd name="T0" fmla="*/ 80 w 80"/>
                <a:gd name="T1" fmla="*/ 0 h 94"/>
                <a:gd name="T2" fmla="*/ 0 w 80"/>
                <a:gd name="T3" fmla="*/ 74 h 94"/>
                <a:gd name="T4" fmla="*/ 0 w 80"/>
                <a:gd name="T5" fmla="*/ 94 h 94"/>
              </a:gdLst>
              <a:ahLst/>
              <a:cxnLst>
                <a:cxn ang="0">
                  <a:pos x="T0" y="T1"/>
                </a:cxn>
                <a:cxn ang="0">
                  <a:pos x="T2" y="T3"/>
                </a:cxn>
                <a:cxn ang="0">
                  <a:pos x="T4" y="T5"/>
                </a:cxn>
              </a:cxnLst>
              <a:rect l="0" t="0" r="r" b="b"/>
              <a:pathLst>
                <a:path w="80" h="94">
                  <a:moveTo>
                    <a:pt x="80" y="0"/>
                  </a:moveTo>
                  <a:lnTo>
                    <a:pt x="0" y="74"/>
                  </a:lnTo>
                  <a:lnTo>
                    <a:pt x="0" y="94"/>
                  </a:lnTo>
                </a:path>
              </a:pathLst>
            </a:cu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36" name="Line 13">
              <a:extLst>
                <a:ext uri="{FF2B5EF4-FFF2-40B4-BE49-F238E27FC236}">
                  <a16:creationId xmlns:a16="http://schemas.microsoft.com/office/drawing/2014/main" id="{08758C86-6EA6-4239-B5EF-5D5C069DB8DA}"/>
                </a:ext>
              </a:extLst>
            </p:cNvPr>
            <p:cNvSpPr>
              <a:spLocks noChangeShapeType="1"/>
            </p:cNvSpPr>
            <p:nvPr/>
          </p:nvSpPr>
          <p:spPr bwMode="auto">
            <a:xfrm flipH="1">
              <a:off x="5974" y="3205"/>
              <a:ext cx="169" cy="0"/>
            </a:xfrm>
            <a:prstGeom prst="line">
              <a:avLst/>
            </a:pr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37" name="Line 14">
              <a:extLst>
                <a:ext uri="{FF2B5EF4-FFF2-40B4-BE49-F238E27FC236}">
                  <a16:creationId xmlns:a16="http://schemas.microsoft.com/office/drawing/2014/main" id="{29FB7082-9A28-44A0-9AB0-C781ABC1D129}"/>
                </a:ext>
              </a:extLst>
            </p:cNvPr>
            <p:cNvSpPr>
              <a:spLocks noChangeShapeType="1"/>
            </p:cNvSpPr>
            <p:nvPr/>
          </p:nvSpPr>
          <p:spPr bwMode="auto">
            <a:xfrm flipH="1">
              <a:off x="5974" y="3325"/>
              <a:ext cx="169" cy="0"/>
            </a:xfrm>
            <a:prstGeom prst="line">
              <a:avLst/>
            </a:pr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38" name="Freeform 15">
              <a:extLst>
                <a:ext uri="{FF2B5EF4-FFF2-40B4-BE49-F238E27FC236}">
                  <a16:creationId xmlns:a16="http://schemas.microsoft.com/office/drawing/2014/main" id="{CF30A191-6563-4A47-B38D-F892AA6EEED5}"/>
                </a:ext>
              </a:extLst>
            </p:cNvPr>
            <p:cNvSpPr>
              <a:spLocks noEditPoints="1"/>
            </p:cNvSpPr>
            <p:nvPr/>
          </p:nvSpPr>
          <p:spPr bwMode="auto">
            <a:xfrm>
              <a:off x="5797" y="3207"/>
              <a:ext cx="146" cy="47"/>
            </a:xfrm>
            <a:custGeom>
              <a:avLst/>
              <a:gdLst>
                <a:gd name="T0" fmla="*/ 0 w 196"/>
                <a:gd name="T1" fmla="*/ 0 h 63"/>
                <a:gd name="T2" fmla="*/ 0 w 196"/>
                <a:gd name="T3" fmla="*/ 63 h 63"/>
                <a:gd name="T4" fmla="*/ 118 w 196"/>
                <a:gd name="T5" fmla="*/ 0 h 63"/>
                <a:gd name="T6" fmla="*/ 118 w 196"/>
                <a:gd name="T7" fmla="*/ 63 h 63"/>
                <a:gd name="T8" fmla="*/ 79 w 196"/>
                <a:gd name="T9" fmla="*/ 42 h 63"/>
                <a:gd name="T10" fmla="*/ 79 w 196"/>
                <a:gd name="T11" fmla="*/ 20 h 63"/>
                <a:gd name="T12" fmla="*/ 59 w 196"/>
                <a:gd name="T13" fmla="*/ 0 h 63"/>
                <a:gd name="T14" fmla="*/ 59 w 196"/>
                <a:gd name="T15" fmla="*/ 0 h 63"/>
                <a:gd name="T16" fmla="*/ 38 w 196"/>
                <a:gd name="T17" fmla="*/ 20 h 63"/>
                <a:gd name="T18" fmla="*/ 38 w 196"/>
                <a:gd name="T19" fmla="*/ 42 h 63"/>
                <a:gd name="T20" fmla="*/ 59 w 196"/>
                <a:gd name="T21" fmla="*/ 63 h 63"/>
                <a:gd name="T22" fmla="*/ 59 w 196"/>
                <a:gd name="T23" fmla="*/ 63 h 63"/>
                <a:gd name="T24" fmla="*/ 79 w 196"/>
                <a:gd name="T25" fmla="*/ 42 h 63"/>
                <a:gd name="T26" fmla="*/ 196 w 196"/>
                <a:gd name="T27" fmla="*/ 42 h 63"/>
                <a:gd name="T28" fmla="*/ 196 w 196"/>
                <a:gd name="T29" fmla="*/ 20 h 63"/>
                <a:gd name="T30" fmla="*/ 175 w 196"/>
                <a:gd name="T31" fmla="*/ 0 h 63"/>
                <a:gd name="T32" fmla="*/ 175 w 196"/>
                <a:gd name="T33" fmla="*/ 0 h 63"/>
                <a:gd name="T34" fmla="*/ 156 w 196"/>
                <a:gd name="T35" fmla="*/ 20 h 63"/>
                <a:gd name="T36" fmla="*/ 156 w 196"/>
                <a:gd name="T37" fmla="*/ 42 h 63"/>
                <a:gd name="T38" fmla="*/ 175 w 196"/>
                <a:gd name="T39" fmla="*/ 63 h 63"/>
                <a:gd name="T40" fmla="*/ 175 w 196"/>
                <a:gd name="T41" fmla="*/ 63 h 63"/>
                <a:gd name="T42" fmla="*/ 196 w 196"/>
                <a:gd name="T43"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6" h="63">
                  <a:moveTo>
                    <a:pt x="0" y="0"/>
                  </a:moveTo>
                  <a:cubicBezTo>
                    <a:pt x="0" y="63"/>
                    <a:pt x="0" y="63"/>
                    <a:pt x="0" y="63"/>
                  </a:cubicBezTo>
                  <a:moveTo>
                    <a:pt x="118" y="0"/>
                  </a:moveTo>
                  <a:cubicBezTo>
                    <a:pt x="118" y="63"/>
                    <a:pt x="118" y="63"/>
                    <a:pt x="118" y="63"/>
                  </a:cubicBezTo>
                  <a:moveTo>
                    <a:pt x="79" y="42"/>
                  </a:moveTo>
                  <a:cubicBezTo>
                    <a:pt x="79" y="20"/>
                    <a:pt x="79" y="20"/>
                    <a:pt x="79" y="20"/>
                  </a:cubicBezTo>
                  <a:cubicBezTo>
                    <a:pt x="79" y="9"/>
                    <a:pt x="70" y="0"/>
                    <a:pt x="59" y="0"/>
                  </a:cubicBezTo>
                  <a:cubicBezTo>
                    <a:pt x="59" y="0"/>
                    <a:pt x="59" y="0"/>
                    <a:pt x="59" y="0"/>
                  </a:cubicBezTo>
                  <a:cubicBezTo>
                    <a:pt x="47" y="0"/>
                    <a:pt x="38" y="9"/>
                    <a:pt x="38" y="20"/>
                  </a:cubicBezTo>
                  <a:cubicBezTo>
                    <a:pt x="38" y="42"/>
                    <a:pt x="38" y="42"/>
                    <a:pt x="38" y="42"/>
                  </a:cubicBezTo>
                  <a:cubicBezTo>
                    <a:pt x="38" y="54"/>
                    <a:pt x="47" y="63"/>
                    <a:pt x="59" y="63"/>
                  </a:cubicBezTo>
                  <a:cubicBezTo>
                    <a:pt x="59" y="63"/>
                    <a:pt x="59" y="63"/>
                    <a:pt x="59" y="63"/>
                  </a:cubicBezTo>
                  <a:cubicBezTo>
                    <a:pt x="70" y="63"/>
                    <a:pt x="79" y="54"/>
                    <a:pt x="79" y="42"/>
                  </a:cubicBezTo>
                  <a:close/>
                  <a:moveTo>
                    <a:pt x="196" y="42"/>
                  </a:moveTo>
                  <a:cubicBezTo>
                    <a:pt x="196" y="20"/>
                    <a:pt x="196" y="20"/>
                    <a:pt x="196" y="20"/>
                  </a:cubicBezTo>
                  <a:cubicBezTo>
                    <a:pt x="196" y="9"/>
                    <a:pt x="187" y="0"/>
                    <a:pt x="175" y="0"/>
                  </a:cubicBezTo>
                  <a:cubicBezTo>
                    <a:pt x="175" y="0"/>
                    <a:pt x="175" y="0"/>
                    <a:pt x="175" y="0"/>
                  </a:cubicBezTo>
                  <a:cubicBezTo>
                    <a:pt x="165" y="0"/>
                    <a:pt x="156" y="9"/>
                    <a:pt x="156" y="20"/>
                  </a:cubicBezTo>
                  <a:cubicBezTo>
                    <a:pt x="156" y="42"/>
                    <a:pt x="156" y="42"/>
                    <a:pt x="156" y="42"/>
                  </a:cubicBezTo>
                  <a:cubicBezTo>
                    <a:pt x="156" y="54"/>
                    <a:pt x="165" y="63"/>
                    <a:pt x="175" y="63"/>
                  </a:cubicBezTo>
                  <a:cubicBezTo>
                    <a:pt x="175" y="63"/>
                    <a:pt x="175" y="63"/>
                    <a:pt x="175" y="63"/>
                  </a:cubicBezTo>
                  <a:cubicBezTo>
                    <a:pt x="187" y="63"/>
                    <a:pt x="196" y="54"/>
                    <a:pt x="196" y="42"/>
                  </a:cubicBezTo>
                  <a:close/>
                </a:path>
              </a:pathLst>
            </a:cu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sp>
          <p:nvSpPr>
            <p:cNvPr id="139" name="Freeform 16">
              <a:extLst>
                <a:ext uri="{FF2B5EF4-FFF2-40B4-BE49-F238E27FC236}">
                  <a16:creationId xmlns:a16="http://schemas.microsoft.com/office/drawing/2014/main" id="{554FD5C6-C238-48DB-9FBA-1D75C8DC5A44}"/>
                </a:ext>
              </a:extLst>
            </p:cNvPr>
            <p:cNvSpPr>
              <a:spLocks noEditPoints="1"/>
            </p:cNvSpPr>
            <p:nvPr/>
          </p:nvSpPr>
          <p:spPr bwMode="auto">
            <a:xfrm>
              <a:off x="5797" y="3278"/>
              <a:ext cx="146" cy="48"/>
            </a:xfrm>
            <a:custGeom>
              <a:avLst/>
              <a:gdLst>
                <a:gd name="T0" fmla="*/ 196 w 196"/>
                <a:gd name="T1" fmla="*/ 64 h 64"/>
                <a:gd name="T2" fmla="*/ 196 w 196"/>
                <a:gd name="T3" fmla="*/ 0 h 64"/>
                <a:gd name="T4" fmla="*/ 79 w 196"/>
                <a:gd name="T5" fmla="*/ 64 h 64"/>
                <a:gd name="T6" fmla="*/ 79 w 196"/>
                <a:gd name="T7" fmla="*/ 0 h 64"/>
                <a:gd name="T8" fmla="*/ 118 w 196"/>
                <a:gd name="T9" fmla="*/ 43 h 64"/>
                <a:gd name="T10" fmla="*/ 138 w 196"/>
                <a:gd name="T11" fmla="*/ 64 h 64"/>
                <a:gd name="T12" fmla="*/ 138 w 196"/>
                <a:gd name="T13" fmla="*/ 64 h 64"/>
                <a:gd name="T14" fmla="*/ 158 w 196"/>
                <a:gd name="T15" fmla="*/ 43 h 64"/>
                <a:gd name="T16" fmla="*/ 158 w 196"/>
                <a:gd name="T17" fmla="*/ 21 h 64"/>
                <a:gd name="T18" fmla="*/ 138 w 196"/>
                <a:gd name="T19" fmla="*/ 0 h 64"/>
                <a:gd name="T20" fmla="*/ 138 w 196"/>
                <a:gd name="T21" fmla="*/ 0 h 64"/>
                <a:gd name="T22" fmla="*/ 118 w 196"/>
                <a:gd name="T23" fmla="*/ 21 h 64"/>
                <a:gd name="T24" fmla="*/ 118 w 196"/>
                <a:gd name="T25" fmla="*/ 43 h 64"/>
                <a:gd name="T26" fmla="*/ 0 w 196"/>
                <a:gd name="T27" fmla="*/ 43 h 64"/>
                <a:gd name="T28" fmla="*/ 20 w 196"/>
                <a:gd name="T29" fmla="*/ 64 h 64"/>
                <a:gd name="T30" fmla="*/ 20 w 196"/>
                <a:gd name="T31" fmla="*/ 64 h 64"/>
                <a:gd name="T32" fmla="*/ 41 w 196"/>
                <a:gd name="T33" fmla="*/ 43 h 64"/>
                <a:gd name="T34" fmla="*/ 41 w 196"/>
                <a:gd name="T35" fmla="*/ 21 h 64"/>
                <a:gd name="T36" fmla="*/ 20 w 196"/>
                <a:gd name="T37" fmla="*/ 0 h 64"/>
                <a:gd name="T38" fmla="*/ 20 w 196"/>
                <a:gd name="T39" fmla="*/ 0 h 64"/>
                <a:gd name="T40" fmla="*/ 0 w 196"/>
                <a:gd name="T41" fmla="*/ 21 h 64"/>
                <a:gd name="T42" fmla="*/ 0 w 196"/>
                <a:gd name="T43"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6" h="64">
                  <a:moveTo>
                    <a:pt x="196" y="64"/>
                  </a:moveTo>
                  <a:cubicBezTo>
                    <a:pt x="196" y="64"/>
                    <a:pt x="196" y="64"/>
                    <a:pt x="196" y="0"/>
                  </a:cubicBezTo>
                  <a:moveTo>
                    <a:pt x="79" y="64"/>
                  </a:moveTo>
                  <a:cubicBezTo>
                    <a:pt x="79" y="64"/>
                    <a:pt x="79" y="64"/>
                    <a:pt x="79" y="0"/>
                  </a:cubicBezTo>
                  <a:moveTo>
                    <a:pt x="118" y="43"/>
                  </a:moveTo>
                  <a:cubicBezTo>
                    <a:pt x="118" y="54"/>
                    <a:pt x="127" y="64"/>
                    <a:pt x="138" y="64"/>
                  </a:cubicBezTo>
                  <a:cubicBezTo>
                    <a:pt x="138" y="64"/>
                    <a:pt x="138" y="64"/>
                    <a:pt x="138" y="64"/>
                  </a:cubicBezTo>
                  <a:cubicBezTo>
                    <a:pt x="149" y="64"/>
                    <a:pt x="158" y="54"/>
                    <a:pt x="158" y="43"/>
                  </a:cubicBezTo>
                  <a:cubicBezTo>
                    <a:pt x="158" y="43"/>
                    <a:pt x="158" y="43"/>
                    <a:pt x="158" y="21"/>
                  </a:cubicBezTo>
                  <a:cubicBezTo>
                    <a:pt x="158" y="9"/>
                    <a:pt x="149" y="0"/>
                    <a:pt x="138" y="0"/>
                  </a:cubicBezTo>
                  <a:cubicBezTo>
                    <a:pt x="138" y="0"/>
                    <a:pt x="138" y="0"/>
                    <a:pt x="138" y="0"/>
                  </a:cubicBezTo>
                  <a:cubicBezTo>
                    <a:pt x="127" y="0"/>
                    <a:pt x="118" y="9"/>
                    <a:pt x="118" y="21"/>
                  </a:cubicBezTo>
                  <a:cubicBezTo>
                    <a:pt x="118" y="21"/>
                    <a:pt x="118" y="21"/>
                    <a:pt x="118" y="43"/>
                  </a:cubicBezTo>
                  <a:close/>
                  <a:moveTo>
                    <a:pt x="0" y="43"/>
                  </a:moveTo>
                  <a:cubicBezTo>
                    <a:pt x="0" y="54"/>
                    <a:pt x="10" y="64"/>
                    <a:pt x="20" y="64"/>
                  </a:cubicBezTo>
                  <a:cubicBezTo>
                    <a:pt x="20" y="64"/>
                    <a:pt x="20" y="64"/>
                    <a:pt x="20" y="64"/>
                  </a:cubicBezTo>
                  <a:cubicBezTo>
                    <a:pt x="32" y="64"/>
                    <a:pt x="41" y="54"/>
                    <a:pt x="41" y="43"/>
                  </a:cubicBezTo>
                  <a:cubicBezTo>
                    <a:pt x="41" y="43"/>
                    <a:pt x="41" y="43"/>
                    <a:pt x="41" y="21"/>
                  </a:cubicBezTo>
                  <a:cubicBezTo>
                    <a:pt x="41" y="9"/>
                    <a:pt x="32" y="0"/>
                    <a:pt x="20" y="0"/>
                  </a:cubicBezTo>
                  <a:cubicBezTo>
                    <a:pt x="20" y="0"/>
                    <a:pt x="20" y="0"/>
                    <a:pt x="20" y="0"/>
                  </a:cubicBezTo>
                  <a:cubicBezTo>
                    <a:pt x="10" y="0"/>
                    <a:pt x="0" y="9"/>
                    <a:pt x="0" y="21"/>
                  </a:cubicBezTo>
                  <a:cubicBezTo>
                    <a:pt x="0" y="21"/>
                    <a:pt x="0" y="21"/>
                    <a:pt x="0" y="43"/>
                  </a:cubicBezTo>
                  <a:close/>
                </a:path>
              </a:pathLst>
            </a:custGeom>
            <a:grpFill/>
            <a:ln w="15875" cap="flat">
              <a:solidFill>
                <a:schemeClr val="tx1"/>
              </a:solidFill>
              <a:prstDash val="solid"/>
              <a:miter lim="800000"/>
              <a:headEnd/>
              <a:tailEnd/>
            </a:ln>
          </p:spPr>
          <p:txBody>
            <a:bodyPr vert="horz" wrap="square" lIns="61094" tIns="30547" rIns="61094" bIns="30547" numCol="1" anchor="t" anchorCtr="0" compatLnSpc="1">
              <a:prstTxWarp prst="textNoShape">
                <a:avLst/>
              </a:prstTxWarp>
            </a:bodyPr>
            <a:lstStyle/>
            <a:p>
              <a:pPr marL="0" marR="0" lvl="0" indent="0" algn="l" defTabSz="623113"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1"/>
                </a:gradFill>
                <a:effectLst/>
                <a:uLnTx/>
                <a:uFillTx/>
                <a:latin typeface="Segoe UI Semilight"/>
                <a:ea typeface="+mn-ea"/>
                <a:cs typeface="+mn-cs"/>
              </a:endParaRPr>
            </a:p>
          </p:txBody>
        </p:sp>
      </p:grpSp>
      <p:sp>
        <p:nvSpPr>
          <p:cNvPr id="24" name="TextBox 23">
            <a:extLst>
              <a:ext uri="{FF2B5EF4-FFF2-40B4-BE49-F238E27FC236}">
                <a16:creationId xmlns:a16="http://schemas.microsoft.com/office/drawing/2014/main" id="{913391E3-A0CE-4E12-9BBE-4FA39631862F}"/>
              </a:ext>
            </a:extLst>
          </p:cNvPr>
          <p:cNvSpPr txBox="1"/>
          <p:nvPr/>
        </p:nvSpPr>
        <p:spPr>
          <a:xfrm>
            <a:off x="2532198" y="1845174"/>
            <a:ext cx="1656223" cy="301749"/>
          </a:xfrm>
          <a:prstGeom prst="rect">
            <a:avLst/>
          </a:prstGeom>
          <a:noFill/>
        </p:spPr>
        <p:txBody>
          <a:bodyPr wrap="non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solidFill>
                  <a:srgbClr val="A5A5A5"/>
                </a:solidFill>
                <a:effectLst/>
                <a:uLnTx/>
                <a:uFillTx/>
                <a:latin typeface="Segoe UI Semibold"/>
                <a:ea typeface="+mn-ea"/>
                <a:cs typeface="+mn-cs"/>
              </a:rPr>
              <a:t>Train &amp; deploy</a:t>
            </a:r>
          </a:p>
        </p:txBody>
      </p:sp>
      <p:sp>
        <p:nvSpPr>
          <p:cNvPr id="181" name="TextBox 180">
            <a:extLst>
              <a:ext uri="{FF2B5EF4-FFF2-40B4-BE49-F238E27FC236}">
                <a16:creationId xmlns:a16="http://schemas.microsoft.com/office/drawing/2014/main" id="{3E8C8342-BDED-4E72-B211-A2228B1063BB}"/>
              </a:ext>
            </a:extLst>
          </p:cNvPr>
          <p:cNvSpPr txBox="1"/>
          <p:nvPr/>
        </p:nvSpPr>
        <p:spPr>
          <a:xfrm>
            <a:off x="8142978" y="1870914"/>
            <a:ext cx="1656223" cy="301749"/>
          </a:xfrm>
          <a:prstGeom prst="rect">
            <a:avLst/>
          </a:prstGeom>
          <a:noFill/>
        </p:spPr>
        <p:txBody>
          <a:bodyPr wrap="non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solidFill>
                  <a:srgbClr val="A5A5A5"/>
                </a:solidFill>
                <a:effectLst/>
                <a:uLnTx/>
                <a:uFillTx/>
                <a:latin typeface="Segoe UI Semibold"/>
                <a:ea typeface="+mn-ea"/>
                <a:cs typeface="+mn-cs"/>
              </a:rPr>
              <a:t>Train &amp; deploy</a:t>
            </a:r>
          </a:p>
        </p:txBody>
      </p:sp>
      <p:sp>
        <p:nvSpPr>
          <p:cNvPr id="183" name="TextBox 182">
            <a:extLst>
              <a:ext uri="{FF2B5EF4-FFF2-40B4-BE49-F238E27FC236}">
                <a16:creationId xmlns:a16="http://schemas.microsoft.com/office/drawing/2014/main" id="{4AE157CB-27E7-474C-8616-4753E6B81D33}"/>
              </a:ext>
            </a:extLst>
          </p:cNvPr>
          <p:cNvSpPr txBox="1"/>
          <p:nvPr/>
        </p:nvSpPr>
        <p:spPr>
          <a:xfrm>
            <a:off x="5817494" y="5800606"/>
            <a:ext cx="811120" cy="301749"/>
          </a:xfrm>
          <a:prstGeom prst="rect">
            <a:avLst/>
          </a:prstGeom>
          <a:noFill/>
        </p:spPr>
        <p:txBody>
          <a:bodyPr wrap="none" lIns="0" tIns="0" rIns="0" bIns="0" rtlCol="0">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solidFill>
                  <a:srgbClr val="A5A5A5"/>
                </a:solidFill>
                <a:effectLst/>
                <a:uLnTx/>
                <a:uFillTx/>
                <a:latin typeface="Segoe UI Semibold"/>
                <a:ea typeface="+mn-ea"/>
                <a:cs typeface="+mn-cs"/>
              </a:rPr>
              <a:t>Deploy</a:t>
            </a:r>
          </a:p>
        </p:txBody>
      </p:sp>
      <p:sp>
        <p:nvSpPr>
          <p:cNvPr id="25" name="Rectangle 24">
            <a:extLst>
              <a:ext uri="{FF2B5EF4-FFF2-40B4-BE49-F238E27FC236}">
                <a16:creationId xmlns:a16="http://schemas.microsoft.com/office/drawing/2014/main" id="{FB6EBC05-266C-4EEA-B2B2-4031B45AC084}"/>
              </a:ext>
            </a:extLst>
          </p:cNvPr>
          <p:cNvSpPr/>
          <p:nvPr/>
        </p:nvSpPr>
        <p:spPr>
          <a:xfrm>
            <a:off x="4017061" y="3374012"/>
            <a:ext cx="4157878" cy="1176733"/>
          </a:xfrm>
          <a:prstGeom prst="rect">
            <a:avLst/>
          </a:prstGeom>
        </p:spPr>
        <p:txBody>
          <a:bodyPr wrap="square">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Track models in production</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Capture model telemetry</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Retrain models automatically</a:t>
            </a:r>
          </a:p>
        </p:txBody>
      </p:sp>
      <p:sp>
        <p:nvSpPr>
          <p:cNvPr id="79" name="Freeform 25">
            <a:extLst>
              <a:ext uri="{FF2B5EF4-FFF2-40B4-BE49-F238E27FC236}">
                <a16:creationId xmlns:a16="http://schemas.microsoft.com/office/drawing/2014/main" id="{743B18A2-AAB9-47D2-9F57-E18F73956767}"/>
              </a:ext>
            </a:extLst>
          </p:cNvPr>
          <p:cNvSpPr>
            <a:spLocks noEditPoints="1"/>
          </p:cNvSpPr>
          <p:nvPr/>
        </p:nvSpPr>
        <p:spPr bwMode="auto">
          <a:xfrm>
            <a:off x="6036209" y="5291815"/>
            <a:ext cx="373690" cy="365117"/>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5875">
            <a:solidFill>
              <a:schemeClr val="tx1"/>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353" b="0" i="0" u="none" strike="noStrike" kern="0" cap="none" spc="0" normalizeH="0" baseline="0" noProof="0">
              <a:ln>
                <a:noFill/>
              </a:ln>
              <a:solidFill>
                <a:sysClr val="windowText" lastClr="000000"/>
              </a:solidFill>
              <a:effectLst/>
              <a:uLnTx/>
              <a:uFillTx/>
              <a:latin typeface="Segoe UI Semilight"/>
              <a:ea typeface="+mn-ea"/>
              <a:cs typeface="+mn-cs"/>
            </a:endParaRPr>
          </a:p>
        </p:txBody>
      </p:sp>
      <p:grpSp>
        <p:nvGrpSpPr>
          <p:cNvPr id="62" name="Group 61">
            <a:extLst>
              <a:ext uri="{FF2B5EF4-FFF2-40B4-BE49-F238E27FC236}">
                <a16:creationId xmlns:a16="http://schemas.microsoft.com/office/drawing/2014/main" id="{F3CFC0D3-E51A-4C5B-B118-9D4A91E95DCB}"/>
              </a:ext>
            </a:extLst>
          </p:cNvPr>
          <p:cNvGrpSpPr/>
          <p:nvPr/>
        </p:nvGrpSpPr>
        <p:grpSpPr>
          <a:xfrm>
            <a:off x="8549611" y="2302831"/>
            <a:ext cx="842954" cy="687197"/>
            <a:chOff x="967154" y="1481463"/>
            <a:chExt cx="5331069" cy="4214949"/>
          </a:xfrm>
          <a:solidFill>
            <a:schemeClr val="bg1"/>
          </a:solidFill>
        </p:grpSpPr>
        <p:cxnSp>
          <p:nvCxnSpPr>
            <p:cNvPr id="63" name="Straight Connector 62">
              <a:extLst>
                <a:ext uri="{FF2B5EF4-FFF2-40B4-BE49-F238E27FC236}">
                  <a16:creationId xmlns:a16="http://schemas.microsoft.com/office/drawing/2014/main" id="{9561D3A4-D8E8-49DD-98FB-E485F72608D4}"/>
                </a:ext>
              </a:extLst>
            </p:cNvPr>
            <p:cNvCxnSpPr>
              <a:cxnSpLocks/>
            </p:cNvCxnSpPr>
            <p:nvPr/>
          </p:nvCxnSpPr>
          <p:spPr>
            <a:xfrm>
              <a:off x="967154" y="5696412"/>
              <a:ext cx="5331069" cy="0"/>
            </a:xfrm>
            <a:prstGeom prst="line">
              <a:avLst/>
            </a:prstGeom>
            <a:grpFill/>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67" name="Freeform: Shape 66">
              <a:extLst>
                <a:ext uri="{FF2B5EF4-FFF2-40B4-BE49-F238E27FC236}">
                  <a16:creationId xmlns:a16="http://schemas.microsoft.com/office/drawing/2014/main" id="{0D187138-9713-4144-B17E-D1F3E9213775}"/>
                </a:ext>
              </a:extLst>
            </p:cNvPr>
            <p:cNvSpPr/>
            <p:nvPr/>
          </p:nvSpPr>
          <p:spPr bwMode="auto">
            <a:xfrm>
              <a:off x="3301091" y="1481463"/>
              <a:ext cx="2666749" cy="4214949"/>
            </a:xfrm>
            <a:custGeom>
              <a:avLst/>
              <a:gdLst>
                <a:gd name="connsiteX0" fmla="*/ 0 w 2662937"/>
                <a:gd name="connsiteY0" fmla="*/ 0 h 4214948"/>
                <a:gd name="connsiteX1" fmla="*/ 2662937 w 2662937"/>
                <a:gd name="connsiteY1" fmla="*/ 0 h 4214948"/>
                <a:gd name="connsiteX2" fmla="*/ 2662937 w 2662937"/>
                <a:gd name="connsiteY2" fmla="*/ 4214948 h 4214948"/>
                <a:gd name="connsiteX3" fmla="*/ 0 w 2662937"/>
                <a:gd name="connsiteY3" fmla="*/ 4214948 h 4214948"/>
                <a:gd name="connsiteX4" fmla="*/ 0 w 2662937"/>
                <a:gd name="connsiteY4" fmla="*/ 3286480 h 4214948"/>
                <a:gd name="connsiteX5" fmla="*/ 864617 w 2662937"/>
                <a:gd name="connsiteY5" fmla="*/ 3286480 h 4214948"/>
                <a:gd name="connsiteX6" fmla="*/ 864617 w 2662937"/>
                <a:gd name="connsiteY6" fmla="*/ 896983 h 4214948"/>
                <a:gd name="connsiteX7" fmla="*/ 0 w 2662937"/>
                <a:gd name="connsiteY7" fmla="*/ 896983 h 4214948"/>
                <a:gd name="connsiteX8" fmla="*/ 0 w 2662937"/>
                <a:gd name="connsiteY8" fmla="*/ 0 h 4214948"/>
                <a:gd name="connsiteX0" fmla="*/ 864617 w 2662937"/>
                <a:gd name="connsiteY0" fmla="*/ 3286480 h 4214948"/>
                <a:gd name="connsiteX1" fmla="*/ 864617 w 2662937"/>
                <a:gd name="connsiteY1" fmla="*/ 896983 h 4214948"/>
                <a:gd name="connsiteX2" fmla="*/ 0 w 2662937"/>
                <a:gd name="connsiteY2" fmla="*/ 896983 h 4214948"/>
                <a:gd name="connsiteX3" fmla="*/ 0 w 2662937"/>
                <a:gd name="connsiteY3" fmla="*/ 0 h 4214948"/>
                <a:gd name="connsiteX4" fmla="*/ 2662937 w 2662937"/>
                <a:gd name="connsiteY4" fmla="*/ 0 h 4214948"/>
                <a:gd name="connsiteX5" fmla="*/ 2662937 w 2662937"/>
                <a:gd name="connsiteY5" fmla="*/ 4214948 h 4214948"/>
                <a:gd name="connsiteX6" fmla="*/ 0 w 2662937"/>
                <a:gd name="connsiteY6" fmla="*/ 4214948 h 4214948"/>
                <a:gd name="connsiteX7" fmla="*/ 0 w 2662937"/>
                <a:gd name="connsiteY7" fmla="*/ 3286480 h 4214948"/>
                <a:gd name="connsiteX8" fmla="*/ 956057 w 2662937"/>
                <a:gd name="connsiteY8" fmla="*/ 3377920 h 4214948"/>
                <a:gd name="connsiteX0" fmla="*/ 864617 w 2662937"/>
                <a:gd name="connsiteY0" fmla="*/ 3286480 h 4214948"/>
                <a:gd name="connsiteX1" fmla="*/ 864617 w 2662937"/>
                <a:gd name="connsiteY1" fmla="*/ 896983 h 4214948"/>
                <a:gd name="connsiteX2" fmla="*/ 0 w 2662937"/>
                <a:gd name="connsiteY2" fmla="*/ 896983 h 4214948"/>
                <a:gd name="connsiteX3" fmla="*/ 0 w 2662937"/>
                <a:gd name="connsiteY3" fmla="*/ 0 h 4214948"/>
                <a:gd name="connsiteX4" fmla="*/ 2662937 w 2662937"/>
                <a:gd name="connsiteY4" fmla="*/ 0 h 4214948"/>
                <a:gd name="connsiteX5" fmla="*/ 2662937 w 2662937"/>
                <a:gd name="connsiteY5" fmla="*/ 4214948 h 4214948"/>
                <a:gd name="connsiteX6" fmla="*/ 0 w 2662937"/>
                <a:gd name="connsiteY6" fmla="*/ 4214948 h 4214948"/>
                <a:gd name="connsiteX7" fmla="*/ 0 w 2662937"/>
                <a:gd name="connsiteY7" fmla="*/ 3286480 h 4214948"/>
                <a:gd name="connsiteX0" fmla="*/ 864617 w 2662937"/>
                <a:gd name="connsiteY0" fmla="*/ 3286480 h 4214948"/>
                <a:gd name="connsiteX1" fmla="*/ 864617 w 2662937"/>
                <a:gd name="connsiteY1" fmla="*/ 896983 h 4214948"/>
                <a:gd name="connsiteX2" fmla="*/ 0 w 2662937"/>
                <a:gd name="connsiteY2" fmla="*/ 896983 h 4214948"/>
                <a:gd name="connsiteX3" fmla="*/ 0 w 2662937"/>
                <a:gd name="connsiteY3" fmla="*/ 0 h 4214948"/>
                <a:gd name="connsiteX4" fmla="*/ 2662937 w 2662937"/>
                <a:gd name="connsiteY4" fmla="*/ 0 h 4214948"/>
                <a:gd name="connsiteX5" fmla="*/ 2662937 w 2662937"/>
                <a:gd name="connsiteY5" fmla="*/ 4214948 h 4214948"/>
                <a:gd name="connsiteX6" fmla="*/ 0 w 2662937"/>
                <a:gd name="connsiteY6" fmla="*/ 4214948 h 4214948"/>
                <a:gd name="connsiteX0" fmla="*/ 864617 w 2662937"/>
                <a:gd name="connsiteY0" fmla="*/ 896983 h 4214948"/>
                <a:gd name="connsiteX1" fmla="*/ 0 w 2662937"/>
                <a:gd name="connsiteY1" fmla="*/ 896983 h 4214948"/>
                <a:gd name="connsiteX2" fmla="*/ 0 w 2662937"/>
                <a:gd name="connsiteY2" fmla="*/ 0 h 4214948"/>
                <a:gd name="connsiteX3" fmla="*/ 2662937 w 2662937"/>
                <a:gd name="connsiteY3" fmla="*/ 0 h 4214948"/>
                <a:gd name="connsiteX4" fmla="*/ 2662937 w 2662937"/>
                <a:gd name="connsiteY4" fmla="*/ 4214948 h 4214948"/>
                <a:gd name="connsiteX5" fmla="*/ 0 w 2662937"/>
                <a:gd name="connsiteY5" fmla="*/ 4214948 h 4214948"/>
                <a:gd name="connsiteX0" fmla="*/ 0 w 2662937"/>
                <a:gd name="connsiteY0" fmla="*/ 896983 h 4214948"/>
                <a:gd name="connsiteX1" fmla="*/ 0 w 2662937"/>
                <a:gd name="connsiteY1" fmla="*/ 0 h 4214948"/>
                <a:gd name="connsiteX2" fmla="*/ 2662937 w 2662937"/>
                <a:gd name="connsiteY2" fmla="*/ 0 h 4214948"/>
                <a:gd name="connsiteX3" fmla="*/ 2662937 w 2662937"/>
                <a:gd name="connsiteY3" fmla="*/ 4214948 h 4214948"/>
                <a:gd name="connsiteX4" fmla="*/ 0 w 2662937"/>
                <a:gd name="connsiteY4" fmla="*/ 4214948 h 4214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2937" h="4214948">
                  <a:moveTo>
                    <a:pt x="0" y="896983"/>
                  </a:moveTo>
                  <a:lnTo>
                    <a:pt x="0" y="0"/>
                  </a:lnTo>
                  <a:lnTo>
                    <a:pt x="2662937" y="0"/>
                  </a:lnTo>
                  <a:lnTo>
                    <a:pt x="2662937" y="4214948"/>
                  </a:lnTo>
                  <a:lnTo>
                    <a:pt x="0" y="4214948"/>
                  </a:lnTo>
                </a:path>
              </a:pathLst>
            </a:cu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1078" b="0" i="0" u="none" strike="noStrike" kern="1200" cap="none" spc="0" normalizeH="0" baseline="0" noProof="0">
                <a:ln>
                  <a:noFill/>
                </a:ln>
                <a:solidFill>
                  <a:srgbClr val="FFFFFF"/>
                </a:solidFill>
                <a:effectLst/>
                <a:uLnTx/>
                <a:uFillTx/>
                <a:latin typeface="Segoe UI Semibold"/>
                <a:ea typeface="Segoe UI" pitchFamily="34" charset="0"/>
                <a:cs typeface="Segoe UI" pitchFamily="34" charset="0"/>
              </a:endParaRPr>
            </a:p>
          </p:txBody>
        </p:sp>
        <p:sp>
          <p:nvSpPr>
            <p:cNvPr id="68" name="Freeform: Shape 67">
              <a:extLst>
                <a:ext uri="{FF2B5EF4-FFF2-40B4-BE49-F238E27FC236}">
                  <a16:creationId xmlns:a16="http://schemas.microsoft.com/office/drawing/2014/main" id="{E0D1C611-897B-44DB-BACE-EB9EBEE98666}"/>
                </a:ext>
              </a:extLst>
            </p:cNvPr>
            <p:cNvSpPr/>
            <p:nvPr/>
          </p:nvSpPr>
          <p:spPr bwMode="auto">
            <a:xfrm>
              <a:off x="4427764" y="4700958"/>
              <a:ext cx="647703" cy="995454"/>
            </a:xfrm>
            <a:custGeom>
              <a:avLst/>
              <a:gdLst>
                <a:gd name="connsiteX0" fmla="*/ 48985 w 696685"/>
                <a:gd name="connsiteY0" fmla="*/ 0 h 1831521"/>
                <a:gd name="connsiteX1" fmla="*/ 696685 w 696685"/>
                <a:gd name="connsiteY1" fmla="*/ 0 h 1831521"/>
                <a:gd name="connsiteX2" fmla="*/ 696685 w 696685"/>
                <a:gd name="connsiteY2" fmla="*/ 1831521 h 1831521"/>
                <a:gd name="connsiteX3" fmla="*/ 0 w 696685"/>
                <a:gd name="connsiteY3" fmla="*/ 1831521 h 1831521"/>
                <a:gd name="connsiteX4" fmla="*/ 0 w 696685"/>
                <a:gd name="connsiteY4" fmla="*/ 1302517 h 1831521"/>
                <a:gd name="connsiteX5" fmla="*/ 48985 w 696685"/>
                <a:gd name="connsiteY5" fmla="*/ 1302517 h 1831521"/>
                <a:gd name="connsiteX0" fmla="*/ 48985 w 696685"/>
                <a:gd name="connsiteY0" fmla="*/ 1302517 h 1831521"/>
                <a:gd name="connsiteX1" fmla="*/ 48985 w 696685"/>
                <a:gd name="connsiteY1" fmla="*/ 0 h 1831521"/>
                <a:gd name="connsiteX2" fmla="*/ 696685 w 696685"/>
                <a:gd name="connsiteY2" fmla="*/ 0 h 1831521"/>
                <a:gd name="connsiteX3" fmla="*/ 696685 w 696685"/>
                <a:gd name="connsiteY3" fmla="*/ 1831521 h 1831521"/>
                <a:gd name="connsiteX4" fmla="*/ 0 w 696685"/>
                <a:gd name="connsiteY4" fmla="*/ 1831521 h 1831521"/>
                <a:gd name="connsiteX5" fmla="*/ 0 w 696685"/>
                <a:gd name="connsiteY5" fmla="*/ 1302517 h 1831521"/>
                <a:gd name="connsiteX6" fmla="*/ 140425 w 696685"/>
                <a:gd name="connsiteY6" fmla="*/ 1470756 h 1831521"/>
                <a:gd name="connsiteX0" fmla="*/ 48985 w 696685"/>
                <a:gd name="connsiteY0" fmla="*/ 1302517 h 1831521"/>
                <a:gd name="connsiteX1" fmla="*/ 48985 w 696685"/>
                <a:gd name="connsiteY1" fmla="*/ 0 h 1831521"/>
                <a:gd name="connsiteX2" fmla="*/ 696685 w 696685"/>
                <a:gd name="connsiteY2" fmla="*/ 0 h 1831521"/>
                <a:gd name="connsiteX3" fmla="*/ 696685 w 696685"/>
                <a:gd name="connsiteY3" fmla="*/ 1831521 h 1831521"/>
                <a:gd name="connsiteX4" fmla="*/ 0 w 696685"/>
                <a:gd name="connsiteY4" fmla="*/ 1831521 h 1831521"/>
                <a:gd name="connsiteX5" fmla="*/ 0 w 696685"/>
                <a:gd name="connsiteY5" fmla="*/ 1302517 h 1831521"/>
                <a:gd name="connsiteX0" fmla="*/ 48985 w 696685"/>
                <a:gd name="connsiteY0" fmla="*/ 1302517 h 1831521"/>
                <a:gd name="connsiteX1" fmla="*/ 48985 w 696685"/>
                <a:gd name="connsiteY1" fmla="*/ 0 h 1831521"/>
                <a:gd name="connsiteX2" fmla="*/ 696685 w 696685"/>
                <a:gd name="connsiteY2" fmla="*/ 0 h 1831521"/>
                <a:gd name="connsiteX3" fmla="*/ 696685 w 696685"/>
                <a:gd name="connsiteY3" fmla="*/ 1831521 h 1831521"/>
                <a:gd name="connsiteX4" fmla="*/ 0 w 696685"/>
                <a:gd name="connsiteY4" fmla="*/ 1831521 h 1831521"/>
                <a:gd name="connsiteX0" fmla="*/ 48985 w 696685"/>
                <a:gd name="connsiteY0" fmla="*/ 0 h 1831521"/>
                <a:gd name="connsiteX1" fmla="*/ 696685 w 696685"/>
                <a:gd name="connsiteY1" fmla="*/ 0 h 1831521"/>
                <a:gd name="connsiteX2" fmla="*/ 696685 w 696685"/>
                <a:gd name="connsiteY2" fmla="*/ 1831521 h 1831521"/>
                <a:gd name="connsiteX3" fmla="*/ 0 w 696685"/>
                <a:gd name="connsiteY3" fmla="*/ 1831521 h 1831521"/>
                <a:gd name="connsiteX0" fmla="*/ 0 w 647700"/>
                <a:gd name="connsiteY0" fmla="*/ 0 h 1831521"/>
                <a:gd name="connsiteX1" fmla="*/ 647700 w 647700"/>
                <a:gd name="connsiteY1" fmla="*/ 0 h 1831521"/>
                <a:gd name="connsiteX2" fmla="*/ 647700 w 647700"/>
                <a:gd name="connsiteY2" fmla="*/ 1831521 h 1831521"/>
              </a:gdLst>
              <a:ahLst/>
              <a:cxnLst>
                <a:cxn ang="0">
                  <a:pos x="connsiteX0" y="connsiteY0"/>
                </a:cxn>
                <a:cxn ang="0">
                  <a:pos x="connsiteX1" y="connsiteY1"/>
                </a:cxn>
                <a:cxn ang="0">
                  <a:pos x="connsiteX2" y="connsiteY2"/>
                </a:cxn>
              </a:cxnLst>
              <a:rect l="l" t="t" r="r" b="b"/>
              <a:pathLst>
                <a:path w="647700" h="1831521">
                  <a:moveTo>
                    <a:pt x="0" y="0"/>
                  </a:moveTo>
                  <a:lnTo>
                    <a:pt x="647700" y="0"/>
                  </a:lnTo>
                  <a:lnTo>
                    <a:pt x="647700" y="1831521"/>
                  </a:lnTo>
                </a:path>
              </a:pathLst>
            </a:cu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1078" b="0" i="0" u="none" strike="noStrike" kern="1200" cap="none" spc="0" normalizeH="0" baseline="0" noProof="0">
                <a:ln>
                  <a:noFill/>
                </a:ln>
                <a:solidFill>
                  <a:srgbClr val="FFFFFF"/>
                </a:solidFill>
                <a:effectLst/>
                <a:uLnTx/>
                <a:uFillTx/>
                <a:latin typeface="Segoe UI Semibold"/>
                <a:ea typeface="Segoe UI" pitchFamily="34" charset="0"/>
                <a:cs typeface="Segoe UI" pitchFamily="34" charset="0"/>
              </a:endParaRPr>
            </a:p>
          </p:txBody>
        </p:sp>
        <p:sp>
          <p:nvSpPr>
            <p:cNvPr id="65" name="Rectangle 64">
              <a:extLst>
                <a:ext uri="{FF2B5EF4-FFF2-40B4-BE49-F238E27FC236}">
                  <a16:creationId xmlns:a16="http://schemas.microsoft.com/office/drawing/2014/main" id="{456CC4B3-B078-468E-9A2D-7A063EFA55D5}"/>
                </a:ext>
              </a:extLst>
            </p:cNvPr>
            <p:cNvSpPr/>
            <p:nvPr/>
          </p:nvSpPr>
          <p:spPr bwMode="auto">
            <a:xfrm>
              <a:off x="1286611" y="2696307"/>
              <a:ext cx="2793020" cy="3000105"/>
            </a:xfrm>
            <a:prstGeom prst="rect">
              <a:avLst/>
            </a:pr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1078" b="0" i="0" u="none" strike="noStrike" kern="1200" cap="none" spc="0" normalizeH="0" baseline="0" noProof="0">
                <a:ln>
                  <a:noFill/>
                </a:ln>
                <a:solidFill>
                  <a:srgbClr val="FFFFFF"/>
                </a:solidFill>
                <a:effectLst/>
                <a:uLnTx/>
                <a:uFillTx/>
                <a:latin typeface="Segoe UI Semibold"/>
                <a:ea typeface="Segoe UI" pitchFamily="34" charset="0"/>
                <a:cs typeface="Segoe UI" pitchFamily="34" charset="0"/>
              </a:endParaRPr>
            </a:p>
          </p:txBody>
        </p:sp>
        <p:sp>
          <p:nvSpPr>
            <p:cNvPr id="66" name="Rectangle 65">
              <a:extLst>
                <a:ext uri="{FF2B5EF4-FFF2-40B4-BE49-F238E27FC236}">
                  <a16:creationId xmlns:a16="http://schemas.microsoft.com/office/drawing/2014/main" id="{DEC65F4C-5296-4D11-9935-D8EC135E7F3D}"/>
                </a:ext>
              </a:extLst>
            </p:cNvPr>
            <p:cNvSpPr/>
            <p:nvPr/>
          </p:nvSpPr>
          <p:spPr bwMode="auto">
            <a:xfrm>
              <a:off x="2225922" y="4700952"/>
              <a:ext cx="914397" cy="995460"/>
            </a:xfrm>
            <a:prstGeom prst="rect">
              <a:avLst/>
            </a:pr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1078" b="0" i="0" u="none" strike="noStrike" kern="1200" cap="none" spc="0" normalizeH="0" baseline="0" noProof="0">
                <a:ln>
                  <a:noFill/>
                </a:ln>
                <a:solidFill>
                  <a:srgbClr val="FFFFFF"/>
                </a:solidFill>
                <a:effectLst/>
                <a:uLnTx/>
                <a:uFillTx/>
                <a:latin typeface="Segoe UI Semibold"/>
                <a:ea typeface="Segoe UI" pitchFamily="34" charset="0"/>
                <a:cs typeface="Segoe UI" pitchFamily="34" charset="0"/>
              </a:endParaRPr>
            </a:p>
          </p:txBody>
        </p:sp>
      </p:grpSp>
      <p:sp>
        <p:nvSpPr>
          <p:cNvPr id="71" name="Freeform 128">
            <a:extLst>
              <a:ext uri="{FF2B5EF4-FFF2-40B4-BE49-F238E27FC236}">
                <a16:creationId xmlns:a16="http://schemas.microsoft.com/office/drawing/2014/main" id="{CC17696B-899A-48D9-A488-83034C5B6BB5}"/>
              </a:ext>
            </a:extLst>
          </p:cNvPr>
          <p:cNvSpPr>
            <a:spLocks noChangeAspect="1"/>
          </p:cNvSpPr>
          <p:nvPr/>
        </p:nvSpPr>
        <p:spPr bwMode="auto">
          <a:xfrm>
            <a:off x="2821723" y="2303578"/>
            <a:ext cx="1226147" cy="686450"/>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bg1"/>
          </a:solidFill>
          <a:ln w="12700">
            <a:solidFill>
              <a:schemeClr val="tx1"/>
            </a:solidFill>
            <a:miter lim="800000"/>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078" b="0" i="0" u="none" strike="noStrike" kern="1200" cap="none" spc="0" normalizeH="0" baseline="0" noProof="0">
              <a:ln>
                <a:noFill/>
              </a:ln>
              <a:solidFill>
                <a:srgbClr val="333333"/>
              </a:solidFill>
              <a:effectLst/>
              <a:uLnTx/>
              <a:uFillTx/>
              <a:latin typeface="Segoe UI Semibold"/>
              <a:ea typeface="+mn-ea"/>
              <a:cs typeface="+mn-cs"/>
            </a:endParaRPr>
          </a:p>
        </p:txBody>
      </p:sp>
      <p:pic>
        <p:nvPicPr>
          <p:cNvPr id="2050" name="Picture 2" descr="See the source image">
            <a:extLst>
              <a:ext uri="{FF2B5EF4-FFF2-40B4-BE49-F238E27FC236}">
                <a16:creationId xmlns:a16="http://schemas.microsoft.com/office/drawing/2014/main" id="{925D174A-4E52-F148-91DF-A16F5CAD598A}"/>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9096806" y="2701637"/>
            <a:ext cx="508820" cy="508820"/>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2" descr="See the source image">
            <a:extLst>
              <a:ext uri="{FF2B5EF4-FFF2-40B4-BE49-F238E27FC236}">
                <a16:creationId xmlns:a16="http://schemas.microsoft.com/office/drawing/2014/main" id="{2FB0EF27-9F13-A144-B0F9-F2760B3ADE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9790" y="2735618"/>
            <a:ext cx="508820" cy="50882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ee the source image">
            <a:extLst>
              <a:ext uri="{FF2B5EF4-FFF2-40B4-BE49-F238E27FC236}">
                <a16:creationId xmlns:a16="http://schemas.microsoft.com/office/drawing/2014/main" id="{4098181C-3FDD-304A-A28E-F023B9638A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56473" y="2718875"/>
            <a:ext cx="530044" cy="53004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ee the source image">
            <a:extLst>
              <a:ext uri="{FF2B5EF4-FFF2-40B4-BE49-F238E27FC236}">
                <a16:creationId xmlns:a16="http://schemas.microsoft.com/office/drawing/2014/main" id="{ABCD0C2B-CDC4-B841-97C4-CBD55CEC34F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23530" y="2742881"/>
            <a:ext cx="477073" cy="477073"/>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6" descr="See the source image">
            <a:extLst>
              <a:ext uri="{FF2B5EF4-FFF2-40B4-BE49-F238E27FC236}">
                <a16:creationId xmlns:a16="http://schemas.microsoft.com/office/drawing/2014/main" id="{EBBF81C5-2B3B-2849-832D-5F3FB87DCF45}"/>
              </a:ext>
            </a:extLst>
          </p:cNvPr>
          <p:cNvPicPr>
            <a:picLocks noChangeAspect="1" noChangeArrowheads="1"/>
          </p:cNvPicPr>
          <p:nvPr/>
        </p:nvPicPr>
        <p:blipFill>
          <a:blip r:embed="rId5">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301559" y="2763152"/>
            <a:ext cx="477073" cy="477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767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utoRev="1" fill="hold" nodeType="withEffect">
                                  <p:stCondLst>
                                    <p:cond delay="0"/>
                                  </p:stCondLst>
                                  <p:childTnLst>
                                    <p:animMotion origin="layout" path="M 4.375E-6 -2.96296E-6 L 0.4194 -2.96296E-6 " pathEditMode="relative" rAng="0" ptsTypes="AA">
                                      <p:cBhvr>
                                        <p:cTn id="6" dur="10000" fill="hold"/>
                                        <p:tgtEl>
                                          <p:spTgt spid="3"/>
                                        </p:tgtEl>
                                        <p:attrNameLst>
                                          <p:attrName>ppt_x</p:attrName>
                                          <p:attrName>ppt_y</p:attrName>
                                        </p:attrNameLst>
                                      </p:cBhvr>
                                      <p:rCtr x="20964" y="0"/>
                                    </p:animMotion>
                                  </p:childTnLst>
                                </p:cTn>
                              </p:par>
                              <p:par>
                                <p:cTn id="7" presetID="42" presetClass="path" presetSubtype="0" fill="hold" nodeType="withEffect">
                                  <p:stCondLst>
                                    <p:cond delay="0"/>
                                  </p:stCondLst>
                                  <p:childTnLst>
                                    <p:animMotion origin="layout" path="M 6.25E-7 -2.22222E-6 L 6.25E-7 0.38241 " pathEditMode="relative" rAng="0" ptsTypes="AA">
                                      <p:cBhvr>
                                        <p:cTn id="8" dur="2500" fill="hold"/>
                                        <p:tgtEl>
                                          <p:spTgt spid="23"/>
                                        </p:tgtEl>
                                        <p:attrNameLst>
                                          <p:attrName>ppt_x</p:attrName>
                                          <p:attrName>ppt_y</p:attrName>
                                        </p:attrNameLst>
                                      </p:cBhvr>
                                      <p:rCtr x="0" y="19120"/>
                                    </p:animMotion>
                                  </p:childTnLst>
                                </p:cTn>
                              </p:par>
                              <p:par>
                                <p:cTn id="9" presetID="42" presetClass="path" presetSubtype="0" fill="hold" nodeType="withEffect">
                                  <p:stCondLst>
                                    <p:cond delay="0"/>
                                  </p:stCondLst>
                                  <p:childTnLst>
                                    <p:animMotion origin="layout" path="M 6.25E-7 -2.22222E-6 L 6.25E-7 0.38241 " pathEditMode="relative" rAng="0" ptsTypes="AA">
                                      <p:cBhvr>
                                        <p:cTn id="10" dur="2500" fill="hold"/>
                                        <p:tgtEl>
                                          <p:spTgt spid="152"/>
                                        </p:tgtEl>
                                        <p:attrNameLst>
                                          <p:attrName>ppt_x</p:attrName>
                                          <p:attrName>ppt_y</p:attrName>
                                        </p:attrNameLst>
                                      </p:cBhvr>
                                      <p:rCtr x="0" y="19120"/>
                                    </p:animMotion>
                                  </p:childTnLst>
                                </p:cTn>
                              </p:par>
                              <p:par>
                                <p:cTn id="11" presetID="42" presetClass="path" presetSubtype="0" fill="hold" nodeType="withEffect">
                                  <p:stCondLst>
                                    <p:cond delay="2500"/>
                                  </p:stCondLst>
                                  <p:childTnLst>
                                    <p:animMotion origin="layout" path="M 6.25E-7 -2.22222E-6 L -0.00026 0.39121 " pathEditMode="relative" rAng="0" ptsTypes="AA">
                                      <p:cBhvr>
                                        <p:cTn id="12" dur="2500" fill="hold"/>
                                        <p:tgtEl>
                                          <p:spTgt spid="152"/>
                                        </p:tgtEl>
                                        <p:attrNameLst>
                                          <p:attrName>ppt_x</p:attrName>
                                          <p:attrName>ppt_y</p:attrName>
                                        </p:attrNameLst>
                                      </p:cBhvr>
                                      <p:rCtr x="-13" y="19560"/>
                                    </p:animMotion>
                                  </p:childTnLst>
                                </p:cTn>
                              </p:par>
                              <p:par>
                                <p:cTn id="13" presetID="42" presetClass="path" presetSubtype="0" fill="hold" nodeType="withEffect">
                                  <p:stCondLst>
                                    <p:cond delay="2500"/>
                                  </p:stCondLst>
                                  <p:childTnLst>
                                    <p:animMotion origin="layout" path="M 6.25E-7 -2.22222E-6 L 6.25E-7 0.38241 " pathEditMode="relative" rAng="0" ptsTypes="AA">
                                      <p:cBhvr>
                                        <p:cTn id="14" dur="2500" fill="hold"/>
                                        <p:tgtEl>
                                          <p:spTgt spid="23"/>
                                        </p:tgtEl>
                                        <p:attrNameLst>
                                          <p:attrName>ppt_x</p:attrName>
                                          <p:attrName>ppt_y</p:attrName>
                                        </p:attrNameLst>
                                      </p:cBhvr>
                                      <p:rCtr x="0" y="19120"/>
                                    </p:animMotion>
                                  </p:childTnLst>
                                </p:cTn>
                              </p:par>
                              <p:par>
                                <p:cTn id="15" presetID="63" presetClass="path" presetSubtype="0" fill="hold" nodeType="withEffect">
                                  <p:stCondLst>
                                    <p:cond delay="5000"/>
                                  </p:stCondLst>
                                  <p:childTnLst>
                                    <p:animMotion origin="layout" path="M -3.95833E-6 4.44444E-6 L 0.08802 4.44444E-6 " pathEditMode="relative" rAng="0" ptsTypes="AA">
                                      <p:cBhvr>
                                        <p:cTn id="16" dur="2000" fill="hold"/>
                                        <p:tgtEl>
                                          <p:spTgt spid="112"/>
                                        </p:tgtEl>
                                        <p:attrNameLst>
                                          <p:attrName>ppt_x</p:attrName>
                                          <p:attrName>ppt_y</p:attrName>
                                        </p:attrNameLst>
                                      </p:cBhvr>
                                      <p:rCtr x="4401" y="0"/>
                                    </p:animMotion>
                                  </p:childTnLst>
                                </p:cTn>
                              </p:par>
                              <p:par>
                                <p:cTn id="17" presetID="35" presetClass="path" presetSubtype="0" fill="hold" nodeType="withEffect">
                                  <p:stCondLst>
                                    <p:cond delay="5000"/>
                                  </p:stCondLst>
                                  <p:childTnLst>
                                    <p:animMotion origin="layout" path="M 2.70833E-6 4.44444E-6 L -0.06433 4.44444E-6 " pathEditMode="relative" rAng="0" ptsTypes="AA">
                                      <p:cBhvr>
                                        <p:cTn id="18" dur="2000" fill="hold"/>
                                        <p:tgtEl>
                                          <p:spTgt spid="116"/>
                                        </p:tgtEl>
                                        <p:attrNameLst>
                                          <p:attrName>ppt_x</p:attrName>
                                          <p:attrName>ppt_y</p:attrName>
                                        </p:attrNameLst>
                                      </p:cBhvr>
                                      <p:rCtr x="-3216" y="0"/>
                                    </p:animMotion>
                                  </p:childTnLst>
                                </p:cTn>
                              </p:par>
                              <p:par>
                                <p:cTn id="19" presetID="42" presetClass="path" presetSubtype="0" fill="hold" nodeType="withEffect">
                                  <p:stCondLst>
                                    <p:cond delay="7000"/>
                                  </p:stCondLst>
                                  <p:childTnLst>
                                    <p:animMotion origin="layout" path="M 6.25E-7 -2.22222E-6 L -0.00026 0.39121 " pathEditMode="relative" rAng="0" ptsTypes="AA">
                                      <p:cBhvr>
                                        <p:cTn id="20" dur="2500" fill="hold"/>
                                        <p:tgtEl>
                                          <p:spTgt spid="152"/>
                                        </p:tgtEl>
                                        <p:attrNameLst>
                                          <p:attrName>ppt_x</p:attrName>
                                          <p:attrName>ppt_y</p:attrName>
                                        </p:attrNameLst>
                                      </p:cBhvr>
                                      <p:rCtr x="-13" y="19560"/>
                                    </p:animMotion>
                                  </p:childTnLst>
                                </p:cTn>
                              </p:par>
                              <p:par>
                                <p:cTn id="21" presetID="42" presetClass="path" presetSubtype="0" fill="hold" nodeType="withEffect">
                                  <p:stCondLst>
                                    <p:cond delay="7000"/>
                                  </p:stCondLst>
                                  <p:childTnLst>
                                    <p:animMotion origin="layout" path="M 6.25E-7 -2.22222E-6 L -0.00026 0.39121 " pathEditMode="relative" rAng="0" ptsTypes="AA">
                                      <p:cBhvr>
                                        <p:cTn id="22" dur="2500" fill="hold"/>
                                        <p:tgtEl>
                                          <p:spTgt spid="23"/>
                                        </p:tgtEl>
                                        <p:attrNameLst>
                                          <p:attrName>ppt_x</p:attrName>
                                          <p:attrName>ppt_y</p:attrName>
                                        </p:attrNameLst>
                                      </p:cBhvr>
                                      <p:rCtr x="-13" y="19560"/>
                                    </p:animMotion>
                                  </p:childTnLst>
                                </p:cTn>
                              </p:par>
                              <p:par>
                                <p:cTn id="23" presetID="63" presetClass="path" presetSubtype="0" fill="hold" nodeType="withEffect">
                                  <p:stCondLst>
                                    <p:cond delay="9500"/>
                                  </p:stCondLst>
                                  <p:childTnLst>
                                    <p:animMotion origin="layout" path="M -3.95833E-6 4.44444E-6 L 0.16198 4.44444E-6 " pathEditMode="relative" rAng="0" ptsTypes="AA">
                                      <p:cBhvr>
                                        <p:cTn id="24" dur="3000" fill="hold"/>
                                        <p:tgtEl>
                                          <p:spTgt spid="114"/>
                                        </p:tgtEl>
                                        <p:attrNameLst>
                                          <p:attrName>ppt_x</p:attrName>
                                          <p:attrName>ppt_y</p:attrName>
                                        </p:attrNameLst>
                                      </p:cBhvr>
                                      <p:rCtr x="8099" y="0"/>
                                    </p:animMotion>
                                  </p:childTnLst>
                                </p:cTn>
                              </p:par>
                              <p:par>
                                <p:cTn id="25" presetID="35" presetClass="path" presetSubtype="0" fill="hold" nodeType="withEffect">
                                  <p:stCondLst>
                                    <p:cond delay="9500"/>
                                  </p:stCondLst>
                                  <p:childTnLst>
                                    <p:animMotion origin="layout" path="M 2.70833E-6 4.44444E-6 L -0.13008 4.44444E-6 " pathEditMode="relative" rAng="0" ptsTypes="AA">
                                      <p:cBhvr>
                                        <p:cTn id="26" dur="3000" fill="hold"/>
                                        <p:tgtEl>
                                          <p:spTgt spid="141"/>
                                        </p:tgtEl>
                                        <p:attrNameLst>
                                          <p:attrName>ppt_x</p:attrName>
                                          <p:attrName>ppt_y</p:attrName>
                                        </p:attrNameLst>
                                      </p:cBhvr>
                                      <p:rCtr x="-6510" y="0"/>
                                    </p:animMotion>
                                  </p:childTnLst>
                                </p:cTn>
                              </p:par>
                              <p:par>
                                <p:cTn id="27" presetID="42" presetClass="path" presetSubtype="0" fill="hold" nodeType="withEffect">
                                  <p:stCondLst>
                                    <p:cond delay="12500"/>
                                  </p:stCondLst>
                                  <p:childTnLst>
                                    <p:animMotion origin="layout" path="M 6.25E-7 -2.22222E-6 L -0.00026 0.39121 " pathEditMode="relative" rAng="0" ptsTypes="AA">
                                      <p:cBhvr>
                                        <p:cTn id="28" dur="2500" fill="hold"/>
                                        <p:tgtEl>
                                          <p:spTgt spid="23"/>
                                        </p:tgtEl>
                                        <p:attrNameLst>
                                          <p:attrName>ppt_x</p:attrName>
                                          <p:attrName>ppt_y</p:attrName>
                                        </p:attrNameLst>
                                      </p:cBhvr>
                                      <p:rCtr x="-13" y="19560"/>
                                    </p:animMotion>
                                  </p:childTnLst>
                                </p:cTn>
                              </p:par>
                              <p:par>
                                <p:cTn id="29" presetID="63" presetClass="path" presetSubtype="0" fill="hold" nodeType="withEffect">
                                  <p:stCondLst>
                                    <p:cond delay="15000"/>
                                  </p:stCondLst>
                                  <p:childTnLst>
                                    <p:animMotion origin="layout" path="M -3.95833E-6 4.44444E-6 L 0.23269 4.44444E-6 " pathEditMode="relative" rAng="0" ptsTypes="AA">
                                      <p:cBhvr>
                                        <p:cTn id="30" dur="4000" fill="hold"/>
                                        <p:tgtEl>
                                          <p:spTgt spid="115"/>
                                        </p:tgtEl>
                                        <p:attrNameLst>
                                          <p:attrName>ppt_x</p:attrName>
                                          <p:attrName>ppt_y</p:attrName>
                                        </p:attrNameLst>
                                      </p:cBhvr>
                                      <p:rCtr x="1162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Example</a:t>
            </a:r>
          </a:p>
        </p:txBody>
      </p:sp>
    </p:spTree>
    <p:extLst>
      <p:ext uri="{BB962C8B-B14F-4D97-AF65-F5344CB8AC3E}">
        <p14:creationId xmlns:p14="http://schemas.microsoft.com/office/powerpoint/2010/main" val="28262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2570201"/>
            <a:ext cx="4158362" cy="553998"/>
          </a:xfrm>
        </p:spPr>
        <p:txBody>
          <a:bodyPr/>
          <a:lstStyle/>
          <a:p>
            <a:r>
              <a:rPr lang="en-US" dirty="0"/>
              <a:t>Data Science</a:t>
            </a:r>
          </a:p>
        </p:txBody>
      </p:sp>
      <p:sp>
        <p:nvSpPr>
          <p:cNvPr id="7" name="Picture Placeholder 6" descr="This photo is a 'placeholder' only. Drag or drop your photo here, or click and tap the center to insert a photo. Make sure to update this alt text for your inserted photo. ">
            <a:extLst>
              <a:ext uri="{FF2B5EF4-FFF2-40B4-BE49-F238E27FC236}">
                <a16:creationId xmlns:a16="http://schemas.microsoft.com/office/drawing/2014/main" id="{6A5A913E-988B-4199-AACC-C32CD4367801}"/>
              </a:ext>
            </a:extLst>
          </p:cNvPr>
          <p:cNvSpPr>
            <a:spLocks noGrp="1"/>
          </p:cNvSpPr>
          <p:nvPr>
            <p:ph type="pic" sz="quarter" idx="11"/>
          </p:nvPr>
        </p:nvSpPr>
        <p:spPr/>
      </p:sp>
    </p:spTree>
    <p:extLst>
      <p:ext uri="{BB962C8B-B14F-4D97-AF65-F5344CB8AC3E}">
        <p14:creationId xmlns:p14="http://schemas.microsoft.com/office/powerpoint/2010/main" val="149069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F67B9D02-C694-4368-A4D9-AC1D06B72425}"/>
              </a:ext>
            </a:extLst>
          </p:cNvPr>
          <p:cNvSpPr txBox="1">
            <a:spLocks/>
          </p:cNvSpPr>
          <p:nvPr/>
        </p:nvSpPr>
        <p:spPr>
          <a:xfrm>
            <a:off x="2502568" y="609361"/>
            <a:ext cx="8269705" cy="523063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4800" b="0" i="0" u="none" strike="noStrike" kern="1200" cap="none" spc="0" normalizeH="0" baseline="0" noProof="0">
                <a:ln>
                  <a:noFill/>
                </a:ln>
                <a:solidFill>
                  <a:schemeClr val="accent3">
                    <a:lumMod val="60000"/>
                    <a:lumOff val="40000"/>
                  </a:schemeClr>
                </a:solidFill>
                <a:effectLst/>
                <a:uLnTx/>
                <a:uFillTx/>
                <a:latin typeface="Calibri" panose="020F0502020204030204"/>
                <a:ea typeface="+mn-ea"/>
                <a:cs typeface="+mn-cs"/>
              </a:rPr>
              <a:t>SQL Server Workshops</a:t>
            </a:r>
            <a:r>
              <a:rPr kumimoji="0" lang="en-US" sz="4000" b="0" i="0" u="none" strike="noStrike" kern="1200" cap="none" spc="0" normalizeH="0" baseline="0" noProof="0">
                <a:ln>
                  <a:noFill/>
                </a:ln>
                <a:solidFill>
                  <a:schemeClr val="accent3">
                    <a:lumMod val="60000"/>
                    <a:lumOff val="40000"/>
                  </a:schemeClr>
                </a:solidFill>
                <a:effectLst/>
                <a:uLnTx/>
                <a:uFillTx/>
                <a:latin typeface="Calibri" panose="020F0502020204030204"/>
                <a:ea typeface="+mn-ea"/>
                <a:cs typeface="+mn-cs"/>
              </a:rPr>
              <a:t> </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4000" b="0" i="0" u="none" strike="noStrike" kern="1200" cap="none" spc="0" normalizeH="0" baseline="0" noProof="0">
              <a:ln>
                <a:noFill/>
              </a:ln>
              <a:solidFill>
                <a:schemeClr val="accent3">
                  <a:lumMod val="60000"/>
                  <a:lumOff val="40000"/>
                </a:schemeClr>
              </a:solidFill>
              <a:effectLst/>
              <a:uLnTx/>
              <a:uFillTx/>
              <a:latin typeface="Calibri" panose="020F0502020204030204"/>
              <a:ea typeface="+mn-ea"/>
              <a:cs typeface="+mn-cs"/>
              <a:hlinkClick r:id="rId3">
                <a:extLst>
                  <a:ext uri="{A12FA001-AC4F-418D-AE19-62706E023703}">
                    <ahyp:hlinkClr xmlns:ahyp="http://schemas.microsoft.com/office/drawing/2018/hyperlinkcolor" val="tx"/>
                  </a:ext>
                </a:extLst>
              </a:hlinkClick>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4000" b="0" i="0" u="none" strike="noStrike" kern="1200" cap="none" spc="0" normalizeH="0" baseline="0" noProof="0">
                <a:ln>
                  <a:noFill/>
                </a:ln>
                <a:solidFill>
                  <a:schemeClr val="accent3">
                    <a:lumMod val="60000"/>
                    <a:lumOff val="40000"/>
                  </a:schemeClr>
                </a:solidFill>
                <a:effectLst/>
                <a:uLnTx/>
                <a:uFillTx/>
                <a:latin typeface="Calibri" panose="020F0502020204030204"/>
                <a:ea typeface="+mn-ea"/>
                <a:cs typeface="+mn-cs"/>
                <a:hlinkClick r:id="rId3">
                  <a:extLst>
                    <a:ext uri="{A12FA001-AC4F-418D-AE19-62706E023703}">
                      <ahyp:hlinkClr xmlns:ahyp="http://schemas.microsoft.com/office/drawing/2018/hyperlinkcolor" val="tx"/>
                    </a:ext>
                  </a:extLst>
                </a:hlinkClick>
              </a:rPr>
              <a:t>http://aka.ms/sqlworkshops</a:t>
            </a:r>
            <a:r>
              <a:rPr kumimoji="0" lang="en-US" sz="4000" b="0" i="0" u="none" strike="noStrike" kern="1200" cap="none" spc="0" normalizeH="0" baseline="0" noProof="0">
                <a:ln>
                  <a:noFill/>
                </a:ln>
                <a:solidFill>
                  <a:schemeClr val="accent3">
                    <a:lumMod val="60000"/>
                    <a:lumOff val="40000"/>
                  </a:schemeClr>
                </a:solidFill>
                <a:effectLst/>
                <a:uLnTx/>
                <a:uFillTx/>
                <a:latin typeface="Calibri" panose="020F0502020204030204"/>
                <a:ea typeface="+mn-ea"/>
                <a:cs typeface="+mn-cs"/>
              </a:rPr>
              <a:t> </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800" b="0" i="1" u="none" strike="noStrike" kern="1200" cap="none" spc="0" normalizeH="0" baseline="0" noProof="0">
              <a:ln>
                <a:noFill/>
              </a:ln>
              <a:solidFill>
                <a:schemeClr val="accent3">
                  <a:lumMod val="60000"/>
                  <a:lumOff val="40000"/>
                </a:schemeClr>
              </a:solidFill>
              <a:effectLst/>
              <a:uLnTx/>
              <a:uFillTx/>
              <a:latin typeface="Calibri" panose="020F0502020204030204"/>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1" u="none" strike="noStrike" kern="1200" cap="none" spc="0" normalizeH="0" baseline="0" noProof="0">
                <a:ln>
                  <a:noFill/>
                </a:ln>
                <a:solidFill>
                  <a:schemeClr val="accent3">
                    <a:lumMod val="60000"/>
                    <a:lumOff val="40000"/>
                  </a:schemeClr>
                </a:solidFill>
                <a:effectLst/>
                <a:uLnTx/>
                <a:uFillTx/>
                <a:latin typeface="Calibri" panose="020F0502020204030204"/>
                <a:ea typeface="+mn-ea"/>
                <a:cs typeface="+mn-cs"/>
              </a:rPr>
              <a:t>(look for SQL Server Machine Learning)</a:t>
            </a:r>
            <a:endParaRPr kumimoji="0" lang="en-US" sz="4000" b="0" i="1" u="none" strike="noStrike" kern="1200" cap="none" spc="0" normalizeH="0" baseline="0" noProof="0" dirty="0">
              <a:ln>
                <a:noFill/>
              </a:ln>
              <a:solidFill>
                <a:schemeClr val="accent3">
                  <a:lumMod val="60000"/>
                  <a:lumOff val="40000"/>
                </a:scheme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D8B63-69CD-4552-AA3F-AD09D18D9227}"/>
              </a:ext>
            </a:extLst>
          </p:cNvPr>
          <p:cNvSpPr>
            <a:spLocks noGrp="1"/>
          </p:cNvSpPr>
          <p:nvPr>
            <p:ph type="title"/>
          </p:nvPr>
        </p:nvSpPr>
        <p:spPr/>
        <p:txBody>
          <a:bodyPr/>
          <a:lstStyle/>
          <a:p>
            <a:r>
              <a:rPr lang="en-US" dirty="0"/>
              <a:t>Data Science Described</a:t>
            </a:r>
          </a:p>
        </p:txBody>
      </p:sp>
      <p:sp>
        <p:nvSpPr>
          <p:cNvPr id="5" name="Text Placeholder 2">
            <a:extLst>
              <a:ext uri="{FF2B5EF4-FFF2-40B4-BE49-F238E27FC236}">
                <a16:creationId xmlns:a16="http://schemas.microsoft.com/office/drawing/2014/main" id="{DCD7D781-7476-446B-AD8E-41C1B40D1838}"/>
              </a:ext>
            </a:extLst>
          </p:cNvPr>
          <p:cNvSpPr txBox="1">
            <a:spLocks/>
          </p:cNvSpPr>
          <p:nvPr/>
        </p:nvSpPr>
        <p:spPr bwMode="auto">
          <a:xfrm>
            <a:off x="867370" y="1690688"/>
            <a:ext cx="3657600" cy="2895600"/>
          </a:xfrm>
          <a:prstGeom prst="rect">
            <a:avLst/>
          </a:prstGeom>
          <a:noFill/>
          <a:ln w="9525">
            <a:noFill/>
            <a:miter lim="800000"/>
            <a:headEnd/>
            <a:tailEnd/>
          </a:ln>
        </p:spPr>
        <p:txBody>
          <a:bodyPr vert="horz" wrap="square" lIns="91438" tIns="45719" rIns="91438" bIns="45719" numCol="1" rtlCol="0" anchor="t" anchorCtr="0" compatLnSpc="1">
            <a:prstTxWarp prst="textNoShape">
              <a:avLst/>
            </a:prstTxWarp>
          </a:bodyPr>
          <a:lstStyle>
            <a:lvl1pPr marL="342892" indent="-342892" algn="l" defTabSz="-13872816" rtl="0" eaLnBrk="1" fontAlgn="base" hangingPunct="1">
              <a:spcBef>
                <a:spcPts val="300"/>
              </a:spcBef>
              <a:spcAft>
                <a:spcPct val="0"/>
              </a:spcAft>
              <a:buClrTx/>
              <a:buFont typeface="Wingdings" pitchFamily="2" charset="2"/>
              <a:buChar char="§"/>
              <a:defRPr sz="2000" b="1">
                <a:solidFill>
                  <a:schemeClr val="tx1"/>
                </a:solidFill>
                <a:latin typeface="Calibri" pitchFamily="34" charset="0"/>
                <a:ea typeface="+mn-ea"/>
                <a:cs typeface="Segoe UI" pitchFamily="34" charset="0"/>
              </a:defRPr>
            </a:lvl1pPr>
            <a:lvl2pPr marL="742931" indent="-285743" algn="l" defTabSz="-13872816" rtl="0" eaLnBrk="1" fontAlgn="base" hangingPunct="1">
              <a:spcBef>
                <a:spcPts val="300"/>
              </a:spcBef>
              <a:spcAft>
                <a:spcPct val="0"/>
              </a:spcAft>
              <a:buClrTx/>
              <a:buSzPct val="50000"/>
              <a:buFont typeface="Wingdings" pitchFamily="2" charset="2"/>
              <a:buChar char="o"/>
              <a:defRPr sz="1800" b="0">
                <a:solidFill>
                  <a:schemeClr val="tx1"/>
                </a:solidFill>
                <a:latin typeface="Calibri Light" pitchFamily="34" charset="0"/>
                <a:cs typeface="Segoe UI" pitchFamily="34" charset="0"/>
              </a:defRPr>
            </a:lvl2pPr>
            <a:lvl3pPr marL="1142972" indent="-228594" algn="l" defTabSz="-13872816" rtl="0" eaLnBrk="1" fontAlgn="base" hangingPunct="1">
              <a:spcBef>
                <a:spcPts val="300"/>
              </a:spcBef>
              <a:spcAft>
                <a:spcPct val="0"/>
              </a:spcAft>
              <a:buClrTx/>
              <a:buSzPct val="50000"/>
              <a:buFont typeface="Wingdings" pitchFamily="2" charset="2"/>
              <a:buChar char="o"/>
              <a:defRPr sz="1600" b="0">
                <a:solidFill>
                  <a:schemeClr val="tx1"/>
                </a:solidFill>
                <a:latin typeface="Calibri Light" pitchFamily="34" charset="0"/>
                <a:cs typeface="Segoe UI" pitchFamily="34" charset="0"/>
              </a:defRPr>
            </a:lvl3pPr>
            <a:lvl4pPr marL="1600160" indent="-228594" algn="l" defTabSz="-13872816" rtl="0" eaLnBrk="1" fontAlgn="base" hangingPunct="1">
              <a:spcBef>
                <a:spcPts val="300"/>
              </a:spcBef>
              <a:spcAft>
                <a:spcPct val="0"/>
              </a:spcAft>
              <a:buClrTx/>
              <a:buSzPct val="50000"/>
              <a:buFont typeface="Wingdings" pitchFamily="2" charset="2"/>
              <a:buChar char="o"/>
              <a:defRPr sz="1400" b="0">
                <a:solidFill>
                  <a:schemeClr val="tx1"/>
                </a:solidFill>
                <a:latin typeface="Calibri Light" pitchFamily="34" charset="0"/>
                <a:cs typeface="Segoe UI" pitchFamily="34" charset="0"/>
              </a:defRPr>
            </a:lvl4pPr>
            <a:lvl5pPr marL="2057348" indent="-228594" algn="l" defTabSz="-13872816" rtl="0" eaLnBrk="1" fontAlgn="base" hangingPunct="1">
              <a:spcBef>
                <a:spcPts val="300"/>
              </a:spcBef>
              <a:spcAft>
                <a:spcPct val="0"/>
              </a:spcAft>
              <a:buClrTx/>
              <a:buSzPct val="50000"/>
              <a:buFont typeface="Wingdings" pitchFamily="2" charset="2"/>
              <a:buChar char="o"/>
              <a:defRPr sz="1200" b="0">
                <a:solidFill>
                  <a:schemeClr val="tx1"/>
                </a:solidFill>
                <a:latin typeface="Calibri Light" pitchFamily="34" charset="0"/>
                <a:cs typeface="Segoe UI" pitchFamily="34" charset="0"/>
              </a:defRPr>
            </a:lvl5pPr>
            <a:lvl6pPr marL="2514537"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6pPr>
            <a:lvl7pPr marL="2971726"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7pPr>
            <a:lvl8pPr marL="3428915"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8pPr>
            <a:lvl9pPr marL="3886103"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9pPr>
          </a:lstStyle>
          <a:p>
            <a:pPr marL="342892" marR="0" lvl="0" indent="-342892" algn="l" defTabSz="-13872816" rtl="0" eaLnBrk="1" fontAlgn="base" latinLnBrk="0" hangingPunct="1">
              <a:lnSpc>
                <a:spcPct val="100000"/>
              </a:lnSpc>
              <a:spcBef>
                <a:spcPts val="300"/>
              </a:spcBef>
              <a:spcAft>
                <a:spcPct val="0"/>
              </a:spcAft>
              <a:buClrTx/>
              <a:buSzTx/>
              <a:buFont typeface="Wingdings" pitchFamily="2" charset="2"/>
              <a:buChar char="§"/>
              <a:tabLst/>
              <a:defRPr/>
            </a:pPr>
            <a:r>
              <a:rPr kumimoji="0" lang="en-US" sz="2400" b="1" i="0" u="none" strike="noStrike" kern="0" cap="none" spc="0" normalizeH="0" baseline="0" noProof="0" dirty="0">
                <a:ln>
                  <a:noFill/>
                </a:ln>
                <a:solidFill>
                  <a:sysClr val="windowText" lastClr="000000"/>
                </a:solidFill>
                <a:effectLst/>
                <a:uLnTx/>
                <a:uFillTx/>
                <a:latin typeface="Calibri" pitchFamily="34" charset="0"/>
                <a:ea typeface="+mn-ea"/>
                <a:cs typeface="Segoe UI" pitchFamily="34" charset="0"/>
              </a:rPr>
              <a:t>Data Analysis</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sysClr val="windowText" lastClr="000000"/>
                </a:solidFill>
                <a:effectLst/>
                <a:uLnTx/>
                <a:uFillTx/>
                <a:latin typeface="Calibri Light" pitchFamily="34" charset="0"/>
                <a:ea typeface="+mn-ea"/>
                <a:cs typeface="Segoe UI" pitchFamily="34" charset="0"/>
              </a:rPr>
              <a:t>Create, Read, Update Delete</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sysClr val="windowText" lastClr="000000"/>
                </a:solidFill>
                <a:effectLst/>
                <a:uLnTx/>
                <a:uFillTx/>
                <a:latin typeface="Calibri Light" pitchFamily="34" charset="0"/>
                <a:ea typeface="+mn-ea"/>
                <a:cs typeface="Segoe UI" pitchFamily="34" charset="0"/>
              </a:rPr>
              <a:t>Programming and Control</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sysClr val="windowText" lastClr="000000"/>
                </a:solidFill>
                <a:effectLst/>
                <a:uLnTx/>
                <a:uFillTx/>
                <a:latin typeface="Calibri Light" pitchFamily="34" charset="0"/>
                <a:ea typeface="+mn-ea"/>
                <a:cs typeface="Segoe UI" pitchFamily="34" charset="0"/>
              </a:rPr>
              <a:t>Reporting</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sysClr val="windowText" lastClr="000000"/>
                </a:solidFill>
                <a:effectLst/>
                <a:uLnTx/>
                <a:uFillTx/>
                <a:latin typeface="Calibri Light" pitchFamily="34" charset="0"/>
                <a:ea typeface="+mn-ea"/>
                <a:cs typeface="Segoe UI" pitchFamily="34" charset="0"/>
              </a:rPr>
              <a:t>Business Intelligence</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sysClr val="windowText" lastClr="000000"/>
                </a:solidFill>
                <a:effectLst/>
                <a:uLnTx/>
                <a:uFillTx/>
                <a:latin typeface="Calibri Light" pitchFamily="34" charset="0"/>
                <a:ea typeface="+mn-ea"/>
                <a:cs typeface="Segoe UI" pitchFamily="34" charset="0"/>
              </a:rPr>
              <a:t>Statistics and Data Mining</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sysClr val="windowText" lastClr="000000"/>
                </a:solidFill>
                <a:effectLst/>
                <a:uLnTx/>
                <a:uFillTx/>
                <a:latin typeface="Calibri Light" pitchFamily="34" charset="0"/>
                <a:ea typeface="+mn-ea"/>
                <a:cs typeface="Segoe UI" pitchFamily="34" charset="0"/>
              </a:rPr>
              <a:t>Story Telling</a:t>
            </a:r>
          </a:p>
        </p:txBody>
      </p:sp>
      <p:sp>
        <p:nvSpPr>
          <p:cNvPr id="6" name="Text Placeholder 2">
            <a:extLst>
              <a:ext uri="{FF2B5EF4-FFF2-40B4-BE49-F238E27FC236}">
                <a16:creationId xmlns:a16="http://schemas.microsoft.com/office/drawing/2014/main" id="{EC7282D2-8CB2-49A4-A08B-83708650575A}"/>
              </a:ext>
            </a:extLst>
          </p:cNvPr>
          <p:cNvSpPr txBox="1">
            <a:spLocks/>
          </p:cNvSpPr>
          <p:nvPr/>
        </p:nvSpPr>
        <p:spPr bwMode="auto">
          <a:xfrm>
            <a:off x="6926802" y="1690688"/>
            <a:ext cx="3657600" cy="2133600"/>
          </a:xfrm>
          <a:prstGeom prst="rect">
            <a:avLst/>
          </a:prstGeom>
          <a:noFill/>
          <a:ln w="9525">
            <a:noFill/>
            <a:miter lim="800000"/>
            <a:headEnd/>
            <a:tailEnd/>
          </a:ln>
        </p:spPr>
        <p:txBody>
          <a:bodyPr vert="horz" wrap="square" lIns="91438" tIns="45719" rIns="91438" bIns="45719" numCol="1" rtlCol="0" anchor="t" anchorCtr="0" compatLnSpc="1">
            <a:prstTxWarp prst="textNoShape">
              <a:avLst/>
            </a:prstTxWarp>
          </a:bodyPr>
          <a:lstStyle>
            <a:lvl1pPr marL="342892" indent="-342892" algn="l" defTabSz="-13872816" rtl="0" eaLnBrk="1" fontAlgn="base" hangingPunct="1">
              <a:spcBef>
                <a:spcPts val="300"/>
              </a:spcBef>
              <a:spcAft>
                <a:spcPct val="0"/>
              </a:spcAft>
              <a:buClrTx/>
              <a:buFont typeface="Wingdings" pitchFamily="2" charset="2"/>
              <a:buChar char="§"/>
              <a:defRPr sz="2000" b="1">
                <a:solidFill>
                  <a:schemeClr val="tx1"/>
                </a:solidFill>
                <a:latin typeface="Calibri" pitchFamily="34" charset="0"/>
                <a:ea typeface="+mn-ea"/>
                <a:cs typeface="Segoe UI" pitchFamily="34" charset="0"/>
              </a:defRPr>
            </a:lvl1pPr>
            <a:lvl2pPr marL="742931" indent="-285743" algn="l" defTabSz="-13872816" rtl="0" eaLnBrk="1" fontAlgn="base" hangingPunct="1">
              <a:spcBef>
                <a:spcPts val="300"/>
              </a:spcBef>
              <a:spcAft>
                <a:spcPct val="0"/>
              </a:spcAft>
              <a:buClrTx/>
              <a:buSzPct val="50000"/>
              <a:buFont typeface="Wingdings" pitchFamily="2" charset="2"/>
              <a:buChar char="o"/>
              <a:defRPr sz="1800" b="0">
                <a:solidFill>
                  <a:schemeClr val="tx1"/>
                </a:solidFill>
                <a:latin typeface="Calibri Light" pitchFamily="34" charset="0"/>
                <a:cs typeface="Segoe UI" pitchFamily="34" charset="0"/>
              </a:defRPr>
            </a:lvl2pPr>
            <a:lvl3pPr marL="1142972" indent="-228594" algn="l" defTabSz="-13872816" rtl="0" eaLnBrk="1" fontAlgn="base" hangingPunct="1">
              <a:spcBef>
                <a:spcPts val="300"/>
              </a:spcBef>
              <a:spcAft>
                <a:spcPct val="0"/>
              </a:spcAft>
              <a:buClrTx/>
              <a:buSzPct val="50000"/>
              <a:buFont typeface="Wingdings" pitchFamily="2" charset="2"/>
              <a:buChar char="o"/>
              <a:defRPr sz="1600" b="0">
                <a:solidFill>
                  <a:schemeClr val="tx1"/>
                </a:solidFill>
                <a:latin typeface="Calibri Light" pitchFamily="34" charset="0"/>
                <a:cs typeface="Segoe UI" pitchFamily="34" charset="0"/>
              </a:defRPr>
            </a:lvl3pPr>
            <a:lvl4pPr marL="1600160" indent="-228594" algn="l" defTabSz="-13872816" rtl="0" eaLnBrk="1" fontAlgn="base" hangingPunct="1">
              <a:spcBef>
                <a:spcPts val="300"/>
              </a:spcBef>
              <a:spcAft>
                <a:spcPct val="0"/>
              </a:spcAft>
              <a:buClrTx/>
              <a:buSzPct val="50000"/>
              <a:buFont typeface="Wingdings" pitchFamily="2" charset="2"/>
              <a:buChar char="o"/>
              <a:defRPr sz="1400" b="0">
                <a:solidFill>
                  <a:schemeClr val="tx1"/>
                </a:solidFill>
                <a:latin typeface="Calibri Light" pitchFamily="34" charset="0"/>
                <a:cs typeface="Segoe UI" pitchFamily="34" charset="0"/>
              </a:defRPr>
            </a:lvl4pPr>
            <a:lvl5pPr marL="2057348" indent="-228594" algn="l" defTabSz="-13872816" rtl="0" eaLnBrk="1" fontAlgn="base" hangingPunct="1">
              <a:spcBef>
                <a:spcPts val="300"/>
              </a:spcBef>
              <a:spcAft>
                <a:spcPct val="0"/>
              </a:spcAft>
              <a:buClrTx/>
              <a:buSzPct val="50000"/>
              <a:buFont typeface="Wingdings" pitchFamily="2" charset="2"/>
              <a:buChar char="o"/>
              <a:defRPr sz="1200" b="0">
                <a:solidFill>
                  <a:schemeClr val="tx1"/>
                </a:solidFill>
                <a:latin typeface="Calibri Light" pitchFamily="34" charset="0"/>
                <a:cs typeface="Segoe UI" pitchFamily="34" charset="0"/>
              </a:defRPr>
            </a:lvl5pPr>
            <a:lvl6pPr marL="2514537"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6pPr>
            <a:lvl7pPr marL="2971726"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7pPr>
            <a:lvl8pPr marL="3428915"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8pPr>
            <a:lvl9pPr marL="3886103"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9pPr>
          </a:lstStyle>
          <a:p>
            <a:pPr marL="342892" marR="0" lvl="0" indent="-342892" algn="l" defTabSz="-13872816" rtl="0" eaLnBrk="1" fontAlgn="base" latinLnBrk="0" hangingPunct="1">
              <a:lnSpc>
                <a:spcPct val="100000"/>
              </a:lnSpc>
              <a:spcBef>
                <a:spcPts val="300"/>
              </a:spcBef>
              <a:spcAft>
                <a:spcPct val="0"/>
              </a:spcAft>
              <a:buClrTx/>
              <a:buSzTx/>
              <a:buFont typeface="Wingdings" pitchFamily="2" charset="2"/>
              <a:buChar char="§"/>
              <a:tabLst/>
              <a:defRPr/>
            </a:pPr>
            <a:r>
              <a:rPr kumimoji="0" lang="en-US" sz="2400" b="1" i="0" u="none" strike="noStrike" kern="0" cap="none" spc="0" normalizeH="0" baseline="0" noProof="0" dirty="0">
                <a:ln>
                  <a:noFill/>
                </a:ln>
                <a:solidFill>
                  <a:prstClr val="black"/>
                </a:solidFill>
                <a:effectLst/>
                <a:uLnTx/>
                <a:uFillTx/>
                <a:latin typeface="Calibri" pitchFamily="34" charset="0"/>
                <a:ea typeface="+mn-ea"/>
                <a:cs typeface="Segoe UI" pitchFamily="34" charset="0"/>
              </a:rPr>
              <a:t>Scientific Process</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prstClr val="black"/>
                </a:solidFill>
                <a:effectLst/>
                <a:uLnTx/>
                <a:uFillTx/>
                <a:latin typeface="Calibri Light" pitchFamily="34" charset="0"/>
                <a:ea typeface="+mn-ea"/>
                <a:cs typeface="Segoe UI" pitchFamily="34" charset="0"/>
              </a:rPr>
              <a:t>Define the Question</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prstClr val="black"/>
                </a:solidFill>
                <a:effectLst/>
                <a:uLnTx/>
                <a:uFillTx/>
                <a:latin typeface="Calibri Light" pitchFamily="34" charset="0"/>
                <a:ea typeface="+mn-ea"/>
                <a:cs typeface="Segoe UI" pitchFamily="34" charset="0"/>
              </a:rPr>
              <a:t>(Create Hypothesis)</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prstClr val="black"/>
                </a:solidFill>
                <a:effectLst/>
                <a:uLnTx/>
                <a:uFillTx/>
                <a:latin typeface="Calibri Light" pitchFamily="34" charset="0"/>
                <a:ea typeface="+mn-ea"/>
                <a:cs typeface="Segoe UI" pitchFamily="34" charset="0"/>
              </a:rPr>
              <a:t>Create a Repeatable Test</a:t>
            </a:r>
          </a:p>
          <a:p>
            <a:pPr marL="742931" marR="0" lvl="1" indent="-285743" algn="l" defTabSz="-13872816" rtl="0" eaLnBrk="1" fontAlgn="base" latinLnBrk="0" hangingPunct="1">
              <a:lnSpc>
                <a:spcPct val="100000"/>
              </a:lnSpc>
              <a:spcBef>
                <a:spcPts val="300"/>
              </a:spcBef>
              <a:spcAft>
                <a:spcPct val="0"/>
              </a:spcAft>
              <a:buClrTx/>
              <a:buSzPct val="50000"/>
              <a:buFont typeface="Wingdings" pitchFamily="2" charset="2"/>
              <a:buChar char="o"/>
              <a:tabLst/>
              <a:defRPr/>
            </a:pPr>
            <a:r>
              <a:rPr kumimoji="0" lang="en-US" sz="2000" b="0" i="0" u="none" strike="noStrike" kern="0" cap="none" spc="0" normalizeH="0" baseline="0" noProof="0" dirty="0">
                <a:ln>
                  <a:noFill/>
                </a:ln>
                <a:solidFill>
                  <a:prstClr val="black"/>
                </a:solidFill>
                <a:effectLst/>
                <a:uLnTx/>
                <a:uFillTx/>
                <a:latin typeface="Calibri Light" pitchFamily="34" charset="0"/>
                <a:ea typeface="+mn-ea"/>
                <a:cs typeface="Segoe UI" pitchFamily="34" charset="0"/>
              </a:rPr>
              <a:t>Publish Results</a:t>
            </a:r>
          </a:p>
        </p:txBody>
      </p:sp>
      <p:pic>
        <p:nvPicPr>
          <p:cNvPr id="7" name="Picture 6">
            <a:extLst>
              <a:ext uri="{FF2B5EF4-FFF2-40B4-BE49-F238E27FC236}">
                <a16:creationId xmlns:a16="http://schemas.microsoft.com/office/drawing/2014/main" id="{1D100704-6929-43F0-A404-146E62AD437F}"/>
              </a:ext>
            </a:extLst>
          </p:cNvPr>
          <p:cNvPicPr>
            <a:picLocks noChangeAspect="1"/>
          </p:cNvPicPr>
          <p:nvPr/>
        </p:nvPicPr>
        <p:blipFill>
          <a:blip r:embed="rId2"/>
          <a:stretch>
            <a:fillRect/>
          </a:stretch>
        </p:blipFill>
        <p:spPr>
          <a:xfrm>
            <a:off x="10281712" y="2469079"/>
            <a:ext cx="605380" cy="1094343"/>
          </a:xfrm>
          <a:prstGeom prst="rect">
            <a:avLst/>
          </a:prstGeom>
        </p:spPr>
      </p:pic>
      <p:pic>
        <p:nvPicPr>
          <p:cNvPr id="8" name="Picture 7">
            <a:extLst>
              <a:ext uri="{FF2B5EF4-FFF2-40B4-BE49-F238E27FC236}">
                <a16:creationId xmlns:a16="http://schemas.microsoft.com/office/drawing/2014/main" id="{67EA6777-E902-46BA-A6A4-960983E02A97}"/>
              </a:ext>
            </a:extLst>
          </p:cNvPr>
          <p:cNvPicPr>
            <a:picLocks noChangeAspect="1"/>
          </p:cNvPicPr>
          <p:nvPr/>
        </p:nvPicPr>
        <p:blipFill>
          <a:blip r:embed="rId3"/>
          <a:stretch>
            <a:fillRect/>
          </a:stretch>
        </p:blipFill>
        <p:spPr>
          <a:xfrm>
            <a:off x="3513652" y="1717000"/>
            <a:ext cx="2080976" cy="2080976"/>
          </a:xfrm>
          <a:prstGeom prst="rect">
            <a:avLst/>
          </a:prstGeom>
        </p:spPr>
      </p:pic>
      <p:sp>
        <p:nvSpPr>
          <p:cNvPr id="9" name="Text Placeholder 2">
            <a:extLst>
              <a:ext uri="{FF2B5EF4-FFF2-40B4-BE49-F238E27FC236}">
                <a16:creationId xmlns:a16="http://schemas.microsoft.com/office/drawing/2014/main" id="{58FDA9D8-411D-4E15-8080-C10896EF4E93}"/>
              </a:ext>
            </a:extLst>
          </p:cNvPr>
          <p:cNvSpPr txBox="1">
            <a:spLocks/>
          </p:cNvSpPr>
          <p:nvPr/>
        </p:nvSpPr>
        <p:spPr bwMode="auto">
          <a:xfrm>
            <a:off x="4116277" y="5149851"/>
            <a:ext cx="4222810" cy="1325563"/>
          </a:xfrm>
          <a:prstGeom prst="rect">
            <a:avLst/>
          </a:prstGeom>
          <a:noFill/>
          <a:ln w="9525">
            <a:noFill/>
            <a:miter lim="800000"/>
            <a:headEnd/>
            <a:tailEnd/>
          </a:ln>
        </p:spPr>
        <p:txBody>
          <a:bodyPr vert="horz" wrap="square" lIns="91438" tIns="45719" rIns="91438" bIns="45719" numCol="1" rtlCol="0" anchor="t" anchorCtr="0" compatLnSpc="1">
            <a:prstTxWarp prst="textNoShape">
              <a:avLst/>
            </a:prstTxWarp>
          </a:bodyPr>
          <a:lstStyle>
            <a:lvl1pPr marL="342892" indent="-342892" algn="l" defTabSz="-13872816" rtl="0" eaLnBrk="1" fontAlgn="base" hangingPunct="1">
              <a:spcBef>
                <a:spcPts val="300"/>
              </a:spcBef>
              <a:spcAft>
                <a:spcPct val="0"/>
              </a:spcAft>
              <a:buClrTx/>
              <a:buFont typeface="Wingdings" pitchFamily="2" charset="2"/>
              <a:buChar char="§"/>
              <a:defRPr sz="2000" b="1">
                <a:solidFill>
                  <a:schemeClr val="tx1"/>
                </a:solidFill>
                <a:latin typeface="Calibri" pitchFamily="34" charset="0"/>
                <a:ea typeface="+mn-ea"/>
                <a:cs typeface="Segoe UI" pitchFamily="34" charset="0"/>
              </a:defRPr>
            </a:lvl1pPr>
            <a:lvl2pPr marL="742931" indent="-285743" algn="l" defTabSz="-13872816" rtl="0" eaLnBrk="1" fontAlgn="base" hangingPunct="1">
              <a:spcBef>
                <a:spcPts val="300"/>
              </a:spcBef>
              <a:spcAft>
                <a:spcPct val="0"/>
              </a:spcAft>
              <a:buClrTx/>
              <a:buSzPct val="50000"/>
              <a:buFont typeface="Wingdings" pitchFamily="2" charset="2"/>
              <a:buChar char="o"/>
              <a:defRPr sz="1800" b="0">
                <a:solidFill>
                  <a:schemeClr val="tx1"/>
                </a:solidFill>
                <a:latin typeface="Calibri Light" pitchFamily="34" charset="0"/>
                <a:cs typeface="Segoe UI" pitchFamily="34" charset="0"/>
              </a:defRPr>
            </a:lvl2pPr>
            <a:lvl3pPr marL="1142972" indent="-228594" algn="l" defTabSz="-13872816" rtl="0" eaLnBrk="1" fontAlgn="base" hangingPunct="1">
              <a:spcBef>
                <a:spcPts val="300"/>
              </a:spcBef>
              <a:spcAft>
                <a:spcPct val="0"/>
              </a:spcAft>
              <a:buClrTx/>
              <a:buSzPct val="50000"/>
              <a:buFont typeface="Wingdings" pitchFamily="2" charset="2"/>
              <a:buChar char="o"/>
              <a:defRPr sz="1600" b="0">
                <a:solidFill>
                  <a:schemeClr val="tx1"/>
                </a:solidFill>
                <a:latin typeface="Calibri Light" pitchFamily="34" charset="0"/>
                <a:cs typeface="Segoe UI" pitchFamily="34" charset="0"/>
              </a:defRPr>
            </a:lvl3pPr>
            <a:lvl4pPr marL="1600160" indent="-228594" algn="l" defTabSz="-13872816" rtl="0" eaLnBrk="1" fontAlgn="base" hangingPunct="1">
              <a:spcBef>
                <a:spcPts val="300"/>
              </a:spcBef>
              <a:spcAft>
                <a:spcPct val="0"/>
              </a:spcAft>
              <a:buClrTx/>
              <a:buSzPct val="50000"/>
              <a:buFont typeface="Wingdings" pitchFamily="2" charset="2"/>
              <a:buChar char="o"/>
              <a:defRPr sz="1400" b="0">
                <a:solidFill>
                  <a:schemeClr val="tx1"/>
                </a:solidFill>
                <a:latin typeface="Calibri Light" pitchFamily="34" charset="0"/>
                <a:cs typeface="Segoe UI" pitchFamily="34" charset="0"/>
              </a:defRPr>
            </a:lvl4pPr>
            <a:lvl5pPr marL="2057348" indent="-228594" algn="l" defTabSz="-13872816" rtl="0" eaLnBrk="1" fontAlgn="base" hangingPunct="1">
              <a:spcBef>
                <a:spcPts val="300"/>
              </a:spcBef>
              <a:spcAft>
                <a:spcPct val="0"/>
              </a:spcAft>
              <a:buClrTx/>
              <a:buSzPct val="50000"/>
              <a:buFont typeface="Wingdings" pitchFamily="2" charset="2"/>
              <a:buChar char="o"/>
              <a:defRPr sz="1200" b="0">
                <a:solidFill>
                  <a:schemeClr val="tx1"/>
                </a:solidFill>
                <a:latin typeface="Calibri Light" pitchFamily="34" charset="0"/>
                <a:cs typeface="Segoe UI" pitchFamily="34" charset="0"/>
              </a:defRPr>
            </a:lvl5pPr>
            <a:lvl6pPr marL="2514537"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6pPr>
            <a:lvl7pPr marL="2971726"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7pPr>
            <a:lvl8pPr marL="3428915"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8pPr>
            <a:lvl9pPr marL="3886103" indent="-228594" algn="l" eaLnBrk="1" fontAlgn="base" hangingPunct="1">
              <a:spcBef>
                <a:spcPct val="20000"/>
              </a:spcBef>
              <a:spcAft>
                <a:spcPct val="0"/>
              </a:spcAft>
              <a:buClr>
                <a:schemeClr val="accent1">
                  <a:alpha val="100000"/>
                </a:schemeClr>
              </a:buClr>
              <a:buFont typeface="Wingdings"/>
              <a:buChar char=""/>
              <a:defRPr sz="1400" b="1">
                <a:solidFill>
                  <a:schemeClr val="tx1">
                    <a:alpha val="100000"/>
                  </a:schemeClr>
                </a:solidFill>
                <a:latin typeface="+mn-lt"/>
              </a:defRPr>
            </a:lvl9pPr>
          </a:lstStyle>
          <a:p>
            <a:pPr marL="342892" marR="0" lvl="0" indent="-342892" algn="l" defTabSz="-13872816" rtl="0" eaLnBrk="1" fontAlgn="base" latinLnBrk="0" hangingPunct="1">
              <a:lnSpc>
                <a:spcPct val="100000"/>
              </a:lnSpc>
              <a:spcBef>
                <a:spcPts val="300"/>
              </a:spcBef>
              <a:spcAft>
                <a:spcPct val="0"/>
              </a:spcAft>
              <a:buClrTx/>
              <a:buSzTx/>
              <a:buFont typeface="Wingdings" pitchFamily="2" charset="2"/>
              <a:buChar char="§"/>
              <a:tabLst/>
              <a:defRPr/>
            </a:pPr>
            <a:r>
              <a:rPr kumimoji="0" lang="en-US" sz="2400" b="1" i="0" u="none" strike="noStrike" kern="0" cap="none" spc="0" normalizeH="0" baseline="0" noProof="0" dirty="0">
                <a:ln>
                  <a:noFill/>
                </a:ln>
                <a:solidFill>
                  <a:sysClr val="windowText" lastClr="000000"/>
                </a:solidFill>
                <a:effectLst/>
                <a:uLnTx/>
                <a:uFillTx/>
                <a:latin typeface="Calibri" pitchFamily="34" charset="0"/>
                <a:ea typeface="+mn-ea"/>
                <a:cs typeface="Segoe UI" pitchFamily="34" charset="0"/>
              </a:rPr>
              <a:t>Artificial Intelligence</a:t>
            </a:r>
          </a:p>
          <a:p>
            <a:pPr marL="742931" marR="0" lvl="1" indent="-342892" algn="l" defTabSz="-13872816" rtl="0" eaLnBrk="1" fontAlgn="base" latinLnBrk="0" hangingPunct="1">
              <a:lnSpc>
                <a:spcPct val="100000"/>
              </a:lnSpc>
              <a:spcBef>
                <a:spcPts val="300"/>
              </a:spcBef>
              <a:spcAft>
                <a:spcPct val="0"/>
              </a:spcAft>
              <a:buClrTx/>
              <a:buSzTx/>
              <a:buFont typeface="Wingdings" pitchFamily="2" charset="2"/>
              <a:buChar char="§"/>
              <a:tabLst/>
              <a:defRPr/>
            </a:pPr>
            <a:r>
              <a:rPr kumimoji="0" lang="en-US" sz="2200" b="1" i="0" u="none" strike="noStrike" kern="0" cap="none" spc="0" normalizeH="0" baseline="0" noProof="0" dirty="0">
                <a:ln>
                  <a:noFill/>
                </a:ln>
                <a:solidFill>
                  <a:sysClr val="windowText" lastClr="000000"/>
                </a:solidFill>
                <a:effectLst/>
                <a:uLnTx/>
                <a:uFillTx/>
                <a:latin typeface="Calibri" pitchFamily="34" charset="0"/>
                <a:ea typeface="+mn-ea"/>
                <a:cs typeface="Segoe UI" pitchFamily="34" charset="0"/>
              </a:rPr>
              <a:t>Machine Learning</a:t>
            </a:r>
          </a:p>
          <a:p>
            <a:pPr marL="742931" marR="0" lvl="1" indent="-342892" algn="l" defTabSz="-13872816" rtl="0" eaLnBrk="1" fontAlgn="base" latinLnBrk="0" hangingPunct="1">
              <a:lnSpc>
                <a:spcPct val="100000"/>
              </a:lnSpc>
              <a:spcBef>
                <a:spcPts val="300"/>
              </a:spcBef>
              <a:spcAft>
                <a:spcPct val="0"/>
              </a:spcAft>
              <a:buClrTx/>
              <a:buSzTx/>
              <a:buFont typeface="Wingdings" pitchFamily="2" charset="2"/>
              <a:buChar char="§"/>
              <a:tabLst/>
              <a:defRPr/>
            </a:pPr>
            <a:r>
              <a:rPr kumimoji="0" lang="en-US" sz="2200" b="1" i="0" u="none" strike="noStrike" kern="0" cap="none" spc="0" normalizeH="0" baseline="0" noProof="0" dirty="0">
                <a:ln>
                  <a:noFill/>
                </a:ln>
                <a:solidFill>
                  <a:sysClr val="windowText" lastClr="000000"/>
                </a:solidFill>
                <a:effectLst/>
                <a:uLnTx/>
                <a:uFillTx/>
                <a:latin typeface="Calibri" pitchFamily="34" charset="0"/>
                <a:ea typeface="+mn-ea"/>
                <a:cs typeface="Segoe UI" pitchFamily="34" charset="0"/>
              </a:rPr>
              <a:t>Deep Learning</a:t>
            </a:r>
          </a:p>
        </p:txBody>
      </p:sp>
      <p:sp>
        <p:nvSpPr>
          <p:cNvPr id="3" name="TextBox 2">
            <a:extLst>
              <a:ext uri="{FF2B5EF4-FFF2-40B4-BE49-F238E27FC236}">
                <a16:creationId xmlns:a16="http://schemas.microsoft.com/office/drawing/2014/main" id="{57EC9A6B-5991-6B4F-BC8B-14CA686CDBBA}"/>
              </a:ext>
            </a:extLst>
          </p:cNvPr>
          <p:cNvSpPr txBox="1"/>
          <p:nvPr/>
        </p:nvSpPr>
        <p:spPr>
          <a:xfrm>
            <a:off x="234176" y="6308209"/>
            <a:ext cx="3546087"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70AD47">
                    <a:lumMod val="50000"/>
                  </a:srgbClr>
                </a:solidFill>
                <a:effectLst/>
                <a:uLnTx/>
                <a:uFillTx/>
                <a:latin typeface="Calibri" panose="020F0502020204030204"/>
                <a:ea typeface="+mn-ea"/>
                <a:cs typeface="+mn-cs"/>
              </a:rPr>
              <a:t>http://</a:t>
            </a:r>
            <a:r>
              <a:rPr kumimoji="0" lang="en-US" sz="3200" b="0" i="0" u="none" strike="noStrike" kern="1200" cap="none" spc="0" normalizeH="0" baseline="0" noProof="0" dirty="0" err="1">
                <a:ln>
                  <a:noFill/>
                </a:ln>
                <a:solidFill>
                  <a:srgbClr val="70AD47">
                    <a:lumMod val="50000"/>
                  </a:srgbClr>
                </a:solidFill>
                <a:effectLst/>
                <a:uLnTx/>
                <a:uFillTx/>
                <a:latin typeface="Calibri" panose="020F0502020204030204"/>
                <a:ea typeface="+mn-ea"/>
                <a:cs typeface="+mn-cs"/>
              </a:rPr>
              <a:t>aka.ms</a:t>
            </a:r>
            <a:r>
              <a:rPr kumimoji="0" lang="en-US" sz="3200" b="0" i="0" u="none" strike="noStrike" kern="1200" cap="none" spc="0" normalizeH="0" baseline="0" noProof="0" dirty="0">
                <a:ln>
                  <a:noFill/>
                </a:ln>
                <a:solidFill>
                  <a:srgbClr val="70AD47">
                    <a:lumMod val="50000"/>
                  </a:srgbClr>
                </a:solidFill>
                <a:effectLst/>
                <a:uLnTx/>
                <a:uFillTx/>
                <a:latin typeface="Calibri" panose="020F0502020204030204"/>
                <a:ea typeface="+mn-ea"/>
                <a:cs typeface="+mn-cs"/>
              </a:rPr>
              <a:t>/</a:t>
            </a:r>
            <a:r>
              <a:rPr kumimoji="0" lang="en-US" sz="3200" b="0" i="0" u="none" strike="noStrike" kern="1200" cap="none" spc="0" normalizeH="0" baseline="0" noProof="0" dirty="0" err="1">
                <a:ln>
                  <a:noFill/>
                </a:ln>
                <a:solidFill>
                  <a:srgbClr val="70AD47">
                    <a:lumMod val="50000"/>
                  </a:srgbClr>
                </a:solidFill>
                <a:effectLst/>
                <a:uLnTx/>
                <a:uFillTx/>
                <a:latin typeface="Calibri" panose="020F0502020204030204"/>
                <a:ea typeface="+mn-ea"/>
                <a:cs typeface="+mn-cs"/>
              </a:rPr>
              <a:t>tdsp</a:t>
            </a:r>
            <a:endParaRPr kumimoji="0" lang="en-US" sz="3200" b="0" i="0" u="none" strike="noStrike" kern="1200" cap="none" spc="0" normalizeH="0" baseline="0" noProof="0" dirty="0">
              <a:ln>
                <a:noFill/>
              </a:ln>
              <a:solidFill>
                <a:srgbClr val="70AD47">
                  <a:lumMod val="50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7277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fade">
                                      <p:cBhvr>
                                        <p:cTn id="22" dur="500"/>
                                        <p:tgtEl>
                                          <p:spTgt spid="5">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Effect transition="in" filter="fade">
                                      <p:cBhvr>
                                        <p:cTn id="25" dur="500"/>
                                        <p:tgtEl>
                                          <p:spTgt spid="5">
                                            <p:txEl>
                                              <p:pRg st="6" end="6"/>
                                            </p:txEl>
                                          </p:spTgt>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6">
                                            <p:txEl>
                                              <p:pRg st="0" end="0"/>
                                            </p:txEl>
                                          </p:spTgt>
                                        </p:tgtEl>
                                        <p:attrNameLst>
                                          <p:attrName>style.visibility</p:attrName>
                                        </p:attrNameLst>
                                      </p:cBhvr>
                                      <p:to>
                                        <p:strVal val="visible"/>
                                      </p:to>
                                    </p:set>
                                    <p:animEffect transition="in" filter="fade">
                                      <p:cBhvr>
                                        <p:cTn id="34" dur="500"/>
                                        <p:tgtEl>
                                          <p:spTgt spid="6">
                                            <p:txEl>
                                              <p:pRg st="0" end="0"/>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6">
                                            <p:txEl>
                                              <p:pRg st="1" end="1"/>
                                            </p:txEl>
                                          </p:spTgt>
                                        </p:tgtEl>
                                        <p:attrNameLst>
                                          <p:attrName>style.visibility</p:attrName>
                                        </p:attrNameLst>
                                      </p:cBhvr>
                                      <p:to>
                                        <p:strVal val="visible"/>
                                      </p:to>
                                    </p:set>
                                    <p:animEffect transition="in" filter="fade">
                                      <p:cBhvr>
                                        <p:cTn id="37" dur="500"/>
                                        <p:tgtEl>
                                          <p:spTgt spid="6">
                                            <p:txEl>
                                              <p:pRg st="1" end="1"/>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6">
                                            <p:txEl>
                                              <p:pRg st="2" end="2"/>
                                            </p:txEl>
                                          </p:spTgt>
                                        </p:tgtEl>
                                        <p:attrNameLst>
                                          <p:attrName>style.visibility</p:attrName>
                                        </p:attrNameLst>
                                      </p:cBhvr>
                                      <p:to>
                                        <p:strVal val="visible"/>
                                      </p:to>
                                    </p:set>
                                    <p:animEffect transition="in" filter="fade">
                                      <p:cBhvr>
                                        <p:cTn id="40" dur="500"/>
                                        <p:tgtEl>
                                          <p:spTgt spid="6">
                                            <p:txEl>
                                              <p:pRg st="2" end="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6">
                                            <p:txEl>
                                              <p:pRg st="3" end="3"/>
                                            </p:txEl>
                                          </p:spTgt>
                                        </p:tgtEl>
                                        <p:attrNameLst>
                                          <p:attrName>style.visibility</p:attrName>
                                        </p:attrNameLst>
                                      </p:cBhvr>
                                      <p:to>
                                        <p:strVal val="visible"/>
                                      </p:to>
                                    </p:set>
                                    <p:animEffect transition="in" filter="fade">
                                      <p:cBhvr>
                                        <p:cTn id="43" dur="500"/>
                                        <p:tgtEl>
                                          <p:spTgt spid="6">
                                            <p:txEl>
                                              <p:pRg st="3" end="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6">
                                            <p:txEl>
                                              <p:pRg st="4" end="4"/>
                                            </p:txEl>
                                          </p:spTgt>
                                        </p:tgtEl>
                                        <p:attrNameLst>
                                          <p:attrName>style.visibility</p:attrName>
                                        </p:attrNameLst>
                                      </p:cBhvr>
                                      <p:to>
                                        <p:strVal val="visible"/>
                                      </p:to>
                                    </p:set>
                                    <p:animEffect transition="in" filter="fade">
                                      <p:cBhvr>
                                        <p:cTn id="46" dur="500"/>
                                        <p:tgtEl>
                                          <p:spTgt spid="6">
                                            <p:txEl>
                                              <p:pRg st="4" end="4"/>
                                            </p:txEl>
                                          </p:spTgt>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500"/>
                                        <p:tgtEl>
                                          <p:spTgt spid="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9">
                                            <p:txEl>
                                              <p:pRg st="0" end="0"/>
                                            </p:txEl>
                                          </p:spTgt>
                                        </p:tgtEl>
                                        <p:attrNameLst>
                                          <p:attrName>style.visibility</p:attrName>
                                        </p:attrNameLst>
                                      </p:cBhvr>
                                      <p:to>
                                        <p:strVal val="visible"/>
                                      </p:to>
                                    </p:set>
                                    <p:animEffect transition="in" filter="fade">
                                      <p:cBhvr>
                                        <p:cTn id="55" dur="500"/>
                                        <p:tgtEl>
                                          <p:spTgt spid="9">
                                            <p:txEl>
                                              <p:pRg st="0" end="0"/>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9">
                                            <p:txEl>
                                              <p:pRg st="1" end="1"/>
                                            </p:txEl>
                                          </p:spTgt>
                                        </p:tgtEl>
                                        <p:attrNameLst>
                                          <p:attrName>style.visibility</p:attrName>
                                        </p:attrNameLst>
                                      </p:cBhvr>
                                      <p:to>
                                        <p:strVal val="visible"/>
                                      </p:to>
                                    </p:set>
                                    <p:animEffect transition="in" filter="fade">
                                      <p:cBhvr>
                                        <p:cTn id="60" dur="500"/>
                                        <p:tgtEl>
                                          <p:spTgt spid="9">
                                            <p:txEl>
                                              <p:pRg st="1" end="1"/>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9">
                                            <p:txEl>
                                              <p:pRg st="2" end="2"/>
                                            </p:txEl>
                                          </p:spTgt>
                                        </p:tgtEl>
                                        <p:attrNameLst>
                                          <p:attrName>style.visibility</p:attrName>
                                        </p:attrNameLst>
                                      </p:cBhvr>
                                      <p:to>
                                        <p:strVal val="visible"/>
                                      </p:to>
                                    </p:set>
                                    <p:animEffect transition="in" filter="fade">
                                      <p:cBhvr>
                                        <p:cTn id="65"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Progression</a:t>
            </a:r>
            <a:endParaRPr lang="en-US" dirty="0"/>
          </a:p>
        </p:txBody>
      </p:sp>
      <p:pic>
        <p:nvPicPr>
          <p:cNvPr id="5" name="Picture 4" descr="A screenshot of a cell phone&#10;&#10;Description automatically generated">
            <a:extLst>
              <a:ext uri="{FF2B5EF4-FFF2-40B4-BE49-F238E27FC236}">
                <a16:creationId xmlns:a16="http://schemas.microsoft.com/office/drawing/2014/main" id="{2849BA90-454E-9B47-8A1A-A258B0B23188}"/>
              </a:ext>
            </a:extLst>
          </p:cNvPr>
          <p:cNvPicPr>
            <a:picLocks noChangeAspect="1"/>
          </p:cNvPicPr>
          <p:nvPr/>
        </p:nvPicPr>
        <p:blipFill>
          <a:blip r:embed="rId3"/>
          <a:stretch>
            <a:fillRect/>
          </a:stretch>
        </p:blipFill>
        <p:spPr>
          <a:xfrm>
            <a:off x="1037150" y="1273809"/>
            <a:ext cx="10417788" cy="5271401"/>
          </a:xfrm>
          <a:prstGeom prst="rect">
            <a:avLst/>
          </a:prstGeom>
        </p:spPr>
      </p:pic>
      <p:sp>
        <p:nvSpPr>
          <p:cNvPr id="9" name="Rectangle 8">
            <a:extLst>
              <a:ext uri="{FF2B5EF4-FFF2-40B4-BE49-F238E27FC236}">
                <a16:creationId xmlns:a16="http://schemas.microsoft.com/office/drawing/2014/main" id="{124933B2-7C65-DC42-982F-3B3714055DEE}"/>
              </a:ext>
            </a:extLst>
          </p:cNvPr>
          <p:cNvSpPr/>
          <p:nvPr/>
        </p:nvSpPr>
        <p:spPr bwMode="auto">
          <a:xfrm>
            <a:off x="4987636" y="2859578"/>
            <a:ext cx="6467301" cy="3685632"/>
          </a:xfrm>
          <a:prstGeom prst="rect">
            <a:avLst/>
          </a:prstGeom>
          <a:solidFill>
            <a:srgbClr val="EAEB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7" name="Rectangle 6">
            <a:extLst>
              <a:ext uri="{FF2B5EF4-FFF2-40B4-BE49-F238E27FC236}">
                <a16:creationId xmlns:a16="http://schemas.microsoft.com/office/drawing/2014/main" id="{399807DC-AD59-4A4D-A9D7-0136D1271748}"/>
              </a:ext>
            </a:extLst>
          </p:cNvPr>
          <p:cNvSpPr/>
          <p:nvPr/>
        </p:nvSpPr>
        <p:spPr bwMode="auto">
          <a:xfrm>
            <a:off x="7614458" y="2859578"/>
            <a:ext cx="3840479" cy="3685632"/>
          </a:xfrm>
          <a:prstGeom prst="rect">
            <a:avLst/>
          </a:prstGeom>
          <a:solidFill>
            <a:srgbClr val="EAEB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0" name="Rectangle 9">
            <a:extLst>
              <a:ext uri="{FF2B5EF4-FFF2-40B4-BE49-F238E27FC236}">
                <a16:creationId xmlns:a16="http://schemas.microsoft.com/office/drawing/2014/main" id="{D49E72A2-4C52-2C4E-A5C8-76C4E262AB63}"/>
              </a:ext>
            </a:extLst>
          </p:cNvPr>
          <p:cNvSpPr/>
          <p:nvPr/>
        </p:nvSpPr>
        <p:spPr bwMode="auto">
          <a:xfrm>
            <a:off x="1037149" y="1273808"/>
            <a:ext cx="10417788" cy="1585769"/>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Tree>
    <p:extLst>
      <p:ext uri="{BB962C8B-B14F-4D97-AF65-F5344CB8AC3E}">
        <p14:creationId xmlns:p14="http://schemas.microsoft.com/office/powerpoint/2010/main" val="2091724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dissolve">
                                      <p:cBhvr>
                                        <p:cTn id="13" dur="500"/>
                                        <p:tgtEl>
                                          <p:spTgt spid="9"/>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xit" presetSubtype="4" fill="hold" grpId="1" nodeType="clickEffect">
                                  <p:stCondLst>
                                    <p:cond delay="0"/>
                                  </p:stCondLst>
                                  <p:childTnLst>
                                    <p:anim calcmode="lin" valueType="num">
                                      <p:cBhvr additive="base">
                                        <p:cTn id="20" dur="500"/>
                                        <p:tgtEl>
                                          <p:spTgt spid="9"/>
                                        </p:tgtEl>
                                        <p:attrNameLst>
                                          <p:attrName>ppt_y</p:attrName>
                                        </p:attrNameLst>
                                      </p:cBhvr>
                                      <p:tavLst>
                                        <p:tav tm="0">
                                          <p:val>
                                            <p:strVal val="#ppt_y"/>
                                          </p:val>
                                        </p:tav>
                                        <p:tav tm="100000">
                                          <p:val>
                                            <p:strVal val="#ppt_y+#ppt_h*1.125000"/>
                                          </p:val>
                                        </p:tav>
                                      </p:tavLst>
                                    </p:anim>
                                    <p:animEffect transition="out" filter="wipe(down)">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2" presetClass="exit" presetSubtype="4" fill="hold" grpId="1" nodeType="clickEffect">
                                  <p:stCondLst>
                                    <p:cond delay="0"/>
                                  </p:stCondLst>
                                  <p:childTnLst>
                                    <p:anim calcmode="lin" valueType="num">
                                      <p:cBhvr additive="base">
                                        <p:cTn id="26" dur="500"/>
                                        <p:tgtEl>
                                          <p:spTgt spid="7"/>
                                        </p:tgtEl>
                                        <p:attrNameLst>
                                          <p:attrName>ppt_y</p:attrName>
                                        </p:attrNameLst>
                                      </p:cBhvr>
                                      <p:tavLst>
                                        <p:tav tm="0">
                                          <p:val>
                                            <p:strVal val="#ppt_y"/>
                                          </p:val>
                                        </p:tav>
                                        <p:tav tm="100000">
                                          <p:val>
                                            <p:strVal val="#ppt_y+#ppt_h*1.125000"/>
                                          </p:val>
                                        </p:tav>
                                      </p:tavLst>
                                    </p:anim>
                                    <p:animEffect transition="out" filter="wipe(down)">
                                      <p:cBhvr>
                                        <p:cTn id="27" dur="500"/>
                                        <p:tgtEl>
                                          <p:spTgt spid="7"/>
                                        </p:tgtEl>
                                      </p:cBhvr>
                                    </p:animEffect>
                                    <p:set>
                                      <p:cBhvr>
                                        <p:cTn id="28"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7" grpId="0" animBg="1"/>
      <p:bldP spid="7" grpId="1"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Example</a:t>
            </a:r>
          </a:p>
        </p:txBody>
      </p:sp>
    </p:spTree>
    <p:extLst>
      <p:ext uri="{BB962C8B-B14F-4D97-AF65-F5344CB8AC3E}">
        <p14:creationId xmlns:p14="http://schemas.microsoft.com/office/powerpoint/2010/main" val="203203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2570201"/>
            <a:ext cx="4158362" cy="553998"/>
          </a:xfrm>
        </p:spPr>
        <p:txBody>
          <a:bodyPr/>
          <a:lstStyle/>
          <a:p>
            <a:r>
              <a:rPr lang="en-US" dirty="0"/>
              <a:t>Artificial Intelligence</a:t>
            </a:r>
          </a:p>
        </p:txBody>
      </p:sp>
      <p:sp>
        <p:nvSpPr>
          <p:cNvPr id="7" name="Picture Placeholder 6" descr="This photo is a 'placeholder' only. Drag or drop your photo here, or click and tap the center to insert a photo. Make sure to update this alt text for your inserted photo. ">
            <a:extLst>
              <a:ext uri="{FF2B5EF4-FFF2-40B4-BE49-F238E27FC236}">
                <a16:creationId xmlns:a16="http://schemas.microsoft.com/office/drawing/2014/main" id="{6A5A913E-988B-4199-AACC-C32CD4367801}"/>
              </a:ext>
            </a:extLst>
          </p:cNvPr>
          <p:cNvSpPr>
            <a:spLocks noGrp="1"/>
          </p:cNvSpPr>
          <p:nvPr>
            <p:ph type="pic" sz="quarter" idx="11"/>
          </p:nvPr>
        </p:nvSpPr>
        <p:spPr/>
      </p:sp>
    </p:spTree>
    <p:extLst>
      <p:ext uri="{BB962C8B-B14F-4D97-AF65-F5344CB8AC3E}">
        <p14:creationId xmlns:p14="http://schemas.microsoft.com/office/powerpoint/2010/main" val="2596676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D8B63-69CD-4552-AA3F-AD09D18D9227}"/>
              </a:ext>
            </a:extLst>
          </p:cNvPr>
          <p:cNvSpPr>
            <a:spLocks noGrp="1"/>
          </p:cNvSpPr>
          <p:nvPr>
            <p:ph type="title"/>
          </p:nvPr>
        </p:nvSpPr>
        <p:spPr/>
        <p:txBody>
          <a:bodyPr>
            <a:normAutofit/>
          </a:bodyPr>
          <a:lstStyle/>
          <a:p>
            <a:r>
              <a:rPr lang="en-US" sz="4000" dirty="0"/>
              <a:t>Artificial Intelligence</a:t>
            </a:r>
          </a:p>
        </p:txBody>
      </p:sp>
      <p:sp>
        <p:nvSpPr>
          <p:cNvPr id="3" name="Rectangle 2">
            <a:extLst>
              <a:ext uri="{FF2B5EF4-FFF2-40B4-BE49-F238E27FC236}">
                <a16:creationId xmlns:a16="http://schemas.microsoft.com/office/drawing/2014/main" id="{C443CFBD-EBFC-894C-918E-FEC7D443A2E1}"/>
              </a:ext>
            </a:extLst>
          </p:cNvPr>
          <p:cNvSpPr/>
          <p:nvPr/>
        </p:nvSpPr>
        <p:spPr>
          <a:xfrm>
            <a:off x="1372465" y="3158769"/>
            <a:ext cx="5784112" cy="33855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prstClr val="black"/>
                </a:solidFill>
                <a:effectLst/>
                <a:uLnTx/>
                <a:uFillTx/>
                <a:latin typeface="Calibri" panose="020F0502020204030204"/>
                <a:ea typeface="+mn-ea"/>
                <a:cs typeface="+mn-cs"/>
              </a:rPr>
              <a:t>Dartmouth Summer Research Project on Artificial Intelligence, 1956</a:t>
            </a:r>
          </a:p>
        </p:txBody>
      </p:sp>
      <p:sp>
        <p:nvSpPr>
          <p:cNvPr id="4" name="Rectangle 3">
            <a:extLst>
              <a:ext uri="{FF2B5EF4-FFF2-40B4-BE49-F238E27FC236}">
                <a16:creationId xmlns:a16="http://schemas.microsoft.com/office/drawing/2014/main" id="{9BCFC6E2-5B18-804F-8182-F230AFA6C18F}"/>
              </a:ext>
            </a:extLst>
          </p:cNvPr>
          <p:cNvSpPr/>
          <p:nvPr/>
        </p:nvSpPr>
        <p:spPr>
          <a:xfrm>
            <a:off x="1372465" y="1515684"/>
            <a:ext cx="6096000" cy="156966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rPr>
              <a:t>“Human intelligence can be so precisely described that a machine can be made to simulate it."</a:t>
            </a:r>
          </a:p>
        </p:txBody>
      </p:sp>
      <p:sp>
        <p:nvSpPr>
          <p:cNvPr id="5" name="Rectangle 4">
            <a:extLst>
              <a:ext uri="{FF2B5EF4-FFF2-40B4-BE49-F238E27FC236}">
                <a16:creationId xmlns:a16="http://schemas.microsoft.com/office/drawing/2014/main" id="{996F3BCA-16CF-5649-B86B-6C0495FD04F0}"/>
              </a:ext>
            </a:extLst>
          </p:cNvPr>
          <p:cNvSpPr/>
          <p:nvPr/>
        </p:nvSpPr>
        <p:spPr>
          <a:xfrm>
            <a:off x="4910647" y="4119249"/>
            <a:ext cx="2993705" cy="707886"/>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Calibri Light" panose="020F0302020204030204"/>
                <a:ea typeface="+mn-ea"/>
                <a:cs typeface="+mn-cs"/>
              </a:rPr>
              <a:t>Development</a:t>
            </a:r>
          </a:p>
        </p:txBody>
      </p:sp>
      <p:cxnSp>
        <p:nvCxnSpPr>
          <p:cNvPr id="7" name="Straight Connector 6">
            <a:extLst>
              <a:ext uri="{FF2B5EF4-FFF2-40B4-BE49-F238E27FC236}">
                <a16:creationId xmlns:a16="http://schemas.microsoft.com/office/drawing/2014/main" id="{005A6509-5A90-7247-BD9A-5F582B729298}"/>
              </a:ext>
            </a:extLst>
          </p:cNvPr>
          <p:cNvCxnSpPr>
            <a:cxnSpLocks/>
          </p:cNvCxnSpPr>
          <p:nvPr/>
        </p:nvCxnSpPr>
        <p:spPr>
          <a:xfrm>
            <a:off x="657922" y="4965405"/>
            <a:ext cx="10805532" cy="0"/>
          </a:xfrm>
          <a:prstGeom prst="line">
            <a:avLst/>
          </a:prstGeom>
        </p:spPr>
        <p:style>
          <a:lnRef idx="3">
            <a:schemeClr val="dk1"/>
          </a:lnRef>
          <a:fillRef idx="0">
            <a:schemeClr val="dk1"/>
          </a:fillRef>
          <a:effectRef idx="2">
            <a:schemeClr val="dk1"/>
          </a:effectRef>
          <a:fontRef idx="minor">
            <a:schemeClr val="tx1"/>
          </a:fontRef>
        </p:style>
      </p:cxnSp>
      <p:sp>
        <p:nvSpPr>
          <p:cNvPr id="8" name="Rectangle 7">
            <a:extLst>
              <a:ext uri="{FF2B5EF4-FFF2-40B4-BE49-F238E27FC236}">
                <a16:creationId xmlns:a16="http://schemas.microsoft.com/office/drawing/2014/main" id="{BE57FDBA-CB18-0843-A63E-4A62FEE23E2D}"/>
              </a:ext>
            </a:extLst>
          </p:cNvPr>
          <p:cNvSpPr/>
          <p:nvPr/>
        </p:nvSpPr>
        <p:spPr>
          <a:xfrm>
            <a:off x="2275071" y="5042349"/>
            <a:ext cx="1488356"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rPr>
              <a:t>Symbolic</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E460EDA-CFC1-F747-95C7-CF7651E7BF62}"/>
              </a:ext>
            </a:extLst>
          </p:cNvPr>
          <p:cNvSpPr/>
          <p:nvPr/>
        </p:nvSpPr>
        <p:spPr>
          <a:xfrm>
            <a:off x="8516037" y="4965405"/>
            <a:ext cx="1577420"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rPr>
              <a:t>Statistical</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3689787D-1280-0D41-B451-1A4FE30A34ED}"/>
              </a:ext>
            </a:extLst>
          </p:cNvPr>
          <p:cNvSpPr/>
          <p:nvPr/>
        </p:nvSpPr>
        <p:spPr>
          <a:xfrm>
            <a:off x="3132221" y="5855562"/>
            <a:ext cx="1070806"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472C4">
                    <a:lumMod val="75000"/>
                  </a:srgbClr>
                </a:solidFill>
                <a:effectLst/>
                <a:uLnTx/>
                <a:uFillTx/>
                <a:latin typeface="Calibri" panose="020F0502020204030204"/>
                <a:ea typeface="+mn-ea"/>
                <a:cs typeface="+mn-cs"/>
              </a:rPr>
              <a:t>Simulation</a:t>
            </a:r>
          </a:p>
        </p:txBody>
      </p:sp>
      <p:sp>
        <p:nvSpPr>
          <p:cNvPr id="13" name="Rectangle 12">
            <a:extLst>
              <a:ext uri="{FF2B5EF4-FFF2-40B4-BE49-F238E27FC236}">
                <a16:creationId xmlns:a16="http://schemas.microsoft.com/office/drawing/2014/main" id="{C2AFD477-0090-9B45-8B62-EB8B8A04366C}"/>
              </a:ext>
            </a:extLst>
          </p:cNvPr>
          <p:cNvSpPr/>
          <p:nvPr/>
        </p:nvSpPr>
        <p:spPr>
          <a:xfrm>
            <a:off x="2527543" y="5569581"/>
            <a:ext cx="609462"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472C4">
                    <a:lumMod val="75000"/>
                  </a:srgbClr>
                </a:solidFill>
                <a:effectLst/>
                <a:uLnTx/>
                <a:uFillTx/>
                <a:latin typeface="Calibri" panose="020F0502020204030204"/>
                <a:ea typeface="+mn-ea"/>
                <a:cs typeface="+mn-cs"/>
              </a:rPr>
              <a:t>Logic</a:t>
            </a:r>
          </a:p>
        </p:txBody>
      </p:sp>
      <p:sp>
        <p:nvSpPr>
          <p:cNvPr id="14" name="Rectangle 13">
            <a:extLst>
              <a:ext uri="{FF2B5EF4-FFF2-40B4-BE49-F238E27FC236}">
                <a16:creationId xmlns:a16="http://schemas.microsoft.com/office/drawing/2014/main" id="{D44D36C3-E9DD-EF41-9955-8D02FE6720AC}"/>
              </a:ext>
            </a:extLst>
          </p:cNvPr>
          <p:cNvSpPr/>
          <p:nvPr/>
        </p:nvSpPr>
        <p:spPr>
          <a:xfrm>
            <a:off x="2318095" y="6141543"/>
            <a:ext cx="1445332"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472C4">
                    <a:lumMod val="75000"/>
                  </a:srgbClr>
                </a:solidFill>
                <a:effectLst/>
                <a:uLnTx/>
                <a:uFillTx/>
                <a:latin typeface="Calibri" panose="020F0502020204030204"/>
                <a:ea typeface="+mn-ea"/>
                <a:cs typeface="+mn-cs"/>
              </a:rPr>
              <a:t>Expert Systems</a:t>
            </a:r>
          </a:p>
        </p:txBody>
      </p:sp>
      <p:sp>
        <p:nvSpPr>
          <p:cNvPr id="15" name="Rectangle 14">
            <a:extLst>
              <a:ext uri="{FF2B5EF4-FFF2-40B4-BE49-F238E27FC236}">
                <a16:creationId xmlns:a16="http://schemas.microsoft.com/office/drawing/2014/main" id="{D542C61B-3130-4646-AA6C-C2A02FF31819}"/>
              </a:ext>
            </a:extLst>
          </p:cNvPr>
          <p:cNvSpPr/>
          <p:nvPr/>
        </p:nvSpPr>
        <p:spPr>
          <a:xfrm>
            <a:off x="1552540" y="5869894"/>
            <a:ext cx="1361783"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472C4">
                    <a:lumMod val="75000"/>
                  </a:srgbClr>
                </a:solidFill>
                <a:effectLst/>
                <a:uLnTx/>
                <a:uFillTx/>
                <a:latin typeface="Calibri" panose="020F0502020204030204"/>
                <a:ea typeface="+mn-ea"/>
                <a:cs typeface="+mn-cs"/>
              </a:rPr>
              <a:t>Fuzzy Systems</a:t>
            </a:r>
          </a:p>
        </p:txBody>
      </p:sp>
      <p:sp>
        <p:nvSpPr>
          <p:cNvPr id="16" name="Rectangle 15">
            <a:extLst>
              <a:ext uri="{FF2B5EF4-FFF2-40B4-BE49-F238E27FC236}">
                <a16:creationId xmlns:a16="http://schemas.microsoft.com/office/drawing/2014/main" id="{5C27EC58-193D-EA49-930B-D2B409219A4A}"/>
              </a:ext>
            </a:extLst>
          </p:cNvPr>
          <p:cNvSpPr/>
          <p:nvPr/>
        </p:nvSpPr>
        <p:spPr>
          <a:xfrm>
            <a:off x="1221929" y="6447328"/>
            <a:ext cx="2192331"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472C4">
                    <a:lumMod val="75000"/>
                  </a:srgbClr>
                </a:solidFill>
                <a:effectLst/>
                <a:uLnTx/>
                <a:uFillTx/>
                <a:latin typeface="Calibri" panose="020F0502020204030204"/>
                <a:ea typeface="+mn-ea"/>
                <a:cs typeface="+mn-cs"/>
              </a:rPr>
              <a:t>Evolutionary Computing</a:t>
            </a:r>
          </a:p>
        </p:txBody>
      </p:sp>
      <p:sp>
        <p:nvSpPr>
          <p:cNvPr id="17" name="Rectangle 16">
            <a:extLst>
              <a:ext uri="{FF2B5EF4-FFF2-40B4-BE49-F238E27FC236}">
                <a16:creationId xmlns:a16="http://schemas.microsoft.com/office/drawing/2014/main" id="{464BB944-ACB6-C24D-80DC-026A1632DCA7}"/>
              </a:ext>
            </a:extLst>
          </p:cNvPr>
          <p:cNvSpPr/>
          <p:nvPr/>
        </p:nvSpPr>
        <p:spPr>
          <a:xfrm>
            <a:off x="7698117" y="5796544"/>
            <a:ext cx="2175788"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472C4">
                    <a:lumMod val="75000"/>
                  </a:srgbClr>
                </a:solidFill>
                <a:effectLst/>
                <a:uLnTx/>
                <a:uFillTx/>
                <a:latin typeface="Calibri" panose="020F0502020204030204"/>
                <a:ea typeface="+mn-ea"/>
                <a:cs typeface="+mn-cs"/>
              </a:rPr>
              <a:t> Hidden Markov Models</a:t>
            </a:r>
          </a:p>
        </p:txBody>
      </p:sp>
      <p:sp>
        <p:nvSpPr>
          <p:cNvPr id="18" name="Rectangle 17">
            <a:extLst>
              <a:ext uri="{FF2B5EF4-FFF2-40B4-BE49-F238E27FC236}">
                <a16:creationId xmlns:a16="http://schemas.microsoft.com/office/drawing/2014/main" id="{E82B6B4C-2D57-B045-BFE1-5D93B0863DA9}"/>
              </a:ext>
            </a:extLst>
          </p:cNvPr>
          <p:cNvSpPr/>
          <p:nvPr/>
        </p:nvSpPr>
        <p:spPr>
          <a:xfrm>
            <a:off x="9456943" y="5541224"/>
            <a:ext cx="2006511"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472C4">
                    <a:lumMod val="75000"/>
                  </a:srgbClr>
                </a:solidFill>
                <a:effectLst/>
                <a:uLnTx/>
                <a:uFillTx/>
                <a:latin typeface="Calibri" panose="020F0502020204030204"/>
                <a:ea typeface="+mn-ea"/>
                <a:cs typeface="+mn-cs"/>
              </a:rPr>
              <a:t>Information Theory</a:t>
            </a:r>
          </a:p>
        </p:txBody>
      </p:sp>
      <p:sp>
        <p:nvSpPr>
          <p:cNvPr id="19" name="Rectangle 18">
            <a:extLst>
              <a:ext uri="{FF2B5EF4-FFF2-40B4-BE49-F238E27FC236}">
                <a16:creationId xmlns:a16="http://schemas.microsoft.com/office/drawing/2014/main" id="{6E733F6C-8141-5F41-8664-0EDD6106E6B1}"/>
              </a:ext>
            </a:extLst>
          </p:cNvPr>
          <p:cNvSpPr/>
          <p:nvPr/>
        </p:nvSpPr>
        <p:spPr>
          <a:xfrm>
            <a:off x="7468465" y="6278051"/>
            <a:ext cx="3227615"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472C4">
                    <a:lumMod val="75000"/>
                  </a:srgbClr>
                </a:solidFill>
                <a:effectLst/>
                <a:uLnTx/>
                <a:uFillTx/>
                <a:latin typeface="Calibri" panose="020F0502020204030204"/>
                <a:ea typeface="+mn-ea"/>
                <a:cs typeface="+mn-cs"/>
              </a:rPr>
              <a:t>Normative Bayesian Decision Theory</a:t>
            </a:r>
          </a:p>
        </p:txBody>
      </p:sp>
      <p:sp>
        <p:nvSpPr>
          <p:cNvPr id="20" name="Rectangle 19">
            <a:extLst>
              <a:ext uri="{FF2B5EF4-FFF2-40B4-BE49-F238E27FC236}">
                <a16:creationId xmlns:a16="http://schemas.microsoft.com/office/drawing/2014/main" id="{67023C1A-64FA-C949-A5BB-9E6EA4420D78}"/>
              </a:ext>
            </a:extLst>
          </p:cNvPr>
          <p:cNvSpPr/>
          <p:nvPr/>
        </p:nvSpPr>
        <p:spPr>
          <a:xfrm>
            <a:off x="8086946" y="5405391"/>
            <a:ext cx="970715"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472C4">
                    <a:lumMod val="75000"/>
                  </a:srgbClr>
                </a:solidFill>
                <a:effectLst/>
                <a:uLnTx/>
                <a:uFillTx/>
                <a:latin typeface="Calibri" panose="020F0502020204030204"/>
                <a:ea typeface="+mn-ea"/>
                <a:cs typeface="+mn-cs"/>
              </a:rPr>
              <a:t>Inference</a:t>
            </a:r>
          </a:p>
        </p:txBody>
      </p:sp>
    </p:spTree>
    <p:extLst>
      <p:ext uri="{BB962C8B-B14F-4D97-AF65-F5344CB8AC3E}">
        <p14:creationId xmlns:p14="http://schemas.microsoft.com/office/powerpoint/2010/main" val="554975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childTnLst>
                          </p:cTn>
                        </p:par>
                        <p:par>
                          <p:cTn id="45" fill="hold">
                            <p:stCondLst>
                              <p:cond delay="1000"/>
                            </p:stCondLst>
                            <p:childTnLst>
                              <p:par>
                                <p:cTn id="46" presetID="10" presetClass="entr" presetSubtype="0"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500"/>
                                        <p:tgtEl>
                                          <p:spTgt spid="18"/>
                                        </p:tgtEl>
                                      </p:cBhvr>
                                    </p:animEffect>
                                  </p:childTnLst>
                                </p:cTn>
                              </p:par>
                            </p:childTnLst>
                          </p:cTn>
                        </p:par>
                        <p:par>
                          <p:cTn id="49" fill="hold">
                            <p:stCondLst>
                              <p:cond delay="1500"/>
                            </p:stCondLst>
                            <p:childTnLst>
                              <p:par>
                                <p:cTn id="50" presetID="10" presetClass="entr" presetSubtype="0" fill="hold" grpId="0" nodeType="after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500"/>
                                        <p:tgtEl>
                                          <p:spTgt spid="19"/>
                                        </p:tgtEl>
                                      </p:cBhvr>
                                    </p:animEffect>
                                  </p:childTnLst>
                                </p:cTn>
                              </p:par>
                            </p:childTnLst>
                          </p:cTn>
                        </p:par>
                        <p:par>
                          <p:cTn id="53" fill="hold">
                            <p:stCondLst>
                              <p:cond delay="2000"/>
                            </p:stCondLst>
                            <p:childTnLst>
                              <p:par>
                                <p:cTn id="54" presetID="10" presetClass="entr" presetSubtype="0" fill="hold" grpId="0" nodeType="after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1" grpId="0"/>
      <p:bldP spid="12" grpId="0"/>
      <p:bldP spid="13" grpId="0"/>
      <p:bldP spid="14" grpId="0"/>
      <p:bldP spid="15" grpId="0"/>
      <p:bldP spid="16" grpId="0"/>
      <p:bldP spid="17" grpId="0"/>
      <p:bldP spid="18" grpId="0"/>
      <p:bldP spid="19"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0">
            <a:extLst>
              <a:ext uri="{FF2B5EF4-FFF2-40B4-BE49-F238E27FC236}">
                <a16:creationId xmlns:a16="http://schemas.microsoft.com/office/drawing/2014/main" id="{95D1E38A-6F9F-46EB-BCF9-585090763F8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t="22669" b="47740"/>
          <a:stretch/>
        </p:blipFill>
        <p:spPr>
          <a:xfrm>
            <a:off x="1731" y="1459"/>
            <a:ext cx="12188542" cy="3320992"/>
          </a:xfrm>
          <a:prstGeom prst="rect">
            <a:avLst/>
          </a:prstGeom>
        </p:spPr>
      </p:pic>
      <p:sp>
        <p:nvSpPr>
          <p:cNvPr id="85" name="Oval 84">
            <a:extLst>
              <a:ext uri="{FF2B5EF4-FFF2-40B4-BE49-F238E27FC236}">
                <a16:creationId xmlns:a16="http://schemas.microsoft.com/office/drawing/2014/main" id="{DD9A00F2-AA90-4065-BD9F-665380EE2A7F}"/>
              </a:ext>
            </a:extLst>
          </p:cNvPr>
          <p:cNvSpPr/>
          <p:nvPr/>
        </p:nvSpPr>
        <p:spPr bwMode="auto">
          <a:xfrm>
            <a:off x="10405295" y="1152428"/>
            <a:ext cx="1142676" cy="1142676"/>
          </a:xfrm>
          <a:prstGeom prst="ellipse">
            <a:avLst/>
          </a:prstGeom>
          <a:solidFill>
            <a:srgbClr val="FFFFFF"/>
          </a:solidFill>
          <a:ln w="25400" cap="flat" cmpd="sng" algn="ctr">
            <a:solidFill>
              <a:sysClr val="window" lastClr="FFFFFF"/>
            </a:solid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0" marR="0" lvl="0" indent="0" algn="ctr" defTabSz="913751"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52" name="Rectangle 51">
            <a:extLst>
              <a:ext uri="{FF2B5EF4-FFF2-40B4-BE49-F238E27FC236}">
                <a16:creationId xmlns:a16="http://schemas.microsoft.com/office/drawing/2014/main" id="{BAB412D2-54DD-439B-94C6-415624C0BE91}"/>
              </a:ext>
            </a:extLst>
          </p:cNvPr>
          <p:cNvSpPr/>
          <p:nvPr/>
        </p:nvSpPr>
        <p:spPr bwMode="auto">
          <a:xfrm>
            <a:off x="866" y="974"/>
            <a:ext cx="12206461" cy="3321476"/>
          </a:xfrm>
          <a:prstGeom prst="rect">
            <a:avLst/>
          </a:prstGeom>
          <a:gradFill>
            <a:gsLst>
              <a:gs pos="13000">
                <a:schemeClr val="tx1">
                  <a:lumMod val="50000"/>
                  <a:alpha val="0"/>
                </a:schemeClr>
              </a:gs>
              <a:gs pos="83000">
                <a:schemeClr val="tx1">
                  <a:lumMod val="50000"/>
                </a:schemeClr>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11" tIns="140569" rIns="175711" bIns="140569" numCol="1" spcCol="0" rtlCol="0" fromWordArt="0" anchor="t" anchorCtr="0" forceAA="0" compatLnSpc="1">
            <a:prstTxWarp prst="textNoShape">
              <a:avLst/>
            </a:prstTxWarp>
            <a:noAutofit/>
          </a:bodyPr>
          <a:lstStyle/>
          <a:p>
            <a:pPr marL="0" marR="0" lvl="0" indent="0" algn="ctr" defTabSz="895750"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4" name="Rectangle 53">
            <a:extLst>
              <a:ext uri="{FF2B5EF4-FFF2-40B4-BE49-F238E27FC236}">
                <a16:creationId xmlns:a16="http://schemas.microsoft.com/office/drawing/2014/main" id="{9AF0E3DB-F4D3-44FD-B852-14C7019CA0EF}"/>
              </a:ext>
            </a:extLst>
          </p:cNvPr>
          <p:cNvSpPr/>
          <p:nvPr/>
        </p:nvSpPr>
        <p:spPr bwMode="auto">
          <a:xfrm>
            <a:off x="1487" y="2401567"/>
            <a:ext cx="12189648" cy="473100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0" marR="0" lvl="0" indent="0" algn="ctr" defTabSz="913751"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pic>
        <p:nvPicPr>
          <p:cNvPr id="63" name="Picture 62">
            <a:extLst>
              <a:ext uri="{FF2B5EF4-FFF2-40B4-BE49-F238E27FC236}">
                <a16:creationId xmlns:a16="http://schemas.microsoft.com/office/drawing/2014/main" id="{8A5C6AE0-79FF-4CC7-BA3A-E57AC56D2CD0}"/>
              </a:ext>
            </a:extLst>
          </p:cNvPr>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62321" y="1098189"/>
            <a:ext cx="1138320" cy="1142514"/>
          </a:xfrm>
          <a:prstGeom prst="ellipse">
            <a:avLst/>
          </a:prstGeom>
        </p:spPr>
      </p:pic>
      <p:sp>
        <p:nvSpPr>
          <p:cNvPr id="73" name="TextBox 72">
            <a:extLst>
              <a:ext uri="{FF2B5EF4-FFF2-40B4-BE49-F238E27FC236}">
                <a16:creationId xmlns:a16="http://schemas.microsoft.com/office/drawing/2014/main" id="{470B6926-3E6B-403B-9E0F-89307D0436E5}"/>
              </a:ext>
            </a:extLst>
          </p:cNvPr>
          <p:cNvSpPr txBox="1"/>
          <p:nvPr/>
        </p:nvSpPr>
        <p:spPr>
          <a:xfrm>
            <a:off x="271769" y="2286280"/>
            <a:ext cx="1919424" cy="571926"/>
          </a:xfrm>
          <a:prstGeom prst="rect">
            <a:avLst/>
          </a:prstGeom>
          <a:noFill/>
        </p:spPr>
        <p:txBody>
          <a:bodyPr wrap="square" lIns="179158" tIns="143327" rIns="179158" bIns="143327" rtlCol="0" anchor="t">
            <a:spAutoFit/>
          </a:bodyPr>
          <a:lstStyle/>
          <a:p>
            <a:pPr marL="0" marR="0" lvl="0" indent="0" algn="ctr" defTabSz="895526" rtl="0" eaLnBrk="1" fontAlgn="auto" latinLnBrk="0" hangingPunct="1">
              <a:lnSpc>
                <a:spcPct val="90000"/>
              </a:lnSpc>
              <a:spcBef>
                <a:spcPts val="0"/>
              </a:spcBef>
              <a:spcAft>
                <a:spcPts val="588"/>
              </a:spcAft>
              <a:buClrTx/>
              <a:buSzTx/>
              <a:buFontTx/>
              <a:buNone/>
              <a:tabLst/>
              <a:defRPr/>
            </a:pPr>
            <a:r>
              <a:rPr kumimoji="0" lang="en-US" sz="2000"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Vision</a:t>
            </a:r>
          </a:p>
        </p:txBody>
      </p:sp>
      <p:sp>
        <p:nvSpPr>
          <p:cNvPr id="75" name="Rectangle 74">
            <a:extLst>
              <a:ext uri="{FF2B5EF4-FFF2-40B4-BE49-F238E27FC236}">
                <a16:creationId xmlns:a16="http://schemas.microsoft.com/office/drawing/2014/main" id="{0E063805-C235-4BF1-BF9D-868D1357535D}"/>
              </a:ext>
            </a:extLst>
          </p:cNvPr>
          <p:cNvSpPr/>
          <p:nvPr/>
        </p:nvSpPr>
        <p:spPr bwMode="auto">
          <a:xfrm>
            <a:off x="335309" y="3157234"/>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Computer Vision </a:t>
            </a:r>
          </a:p>
        </p:txBody>
      </p:sp>
      <p:sp>
        <p:nvSpPr>
          <p:cNvPr id="76" name="Rectangle 75">
            <a:extLst>
              <a:ext uri="{FF2B5EF4-FFF2-40B4-BE49-F238E27FC236}">
                <a16:creationId xmlns:a16="http://schemas.microsoft.com/office/drawing/2014/main" id="{F6A617C5-96A0-4CA2-B1C6-187EBFDC462D}"/>
              </a:ext>
            </a:extLst>
          </p:cNvPr>
          <p:cNvSpPr/>
          <p:nvPr/>
        </p:nvSpPr>
        <p:spPr bwMode="auto">
          <a:xfrm>
            <a:off x="335309" y="3523433"/>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Face </a:t>
            </a:r>
          </a:p>
        </p:txBody>
      </p:sp>
      <p:sp>
        <p:nvSpPr>
          <p:cNvPr id="77" name="Rectangle 76">
            <a:extLst>
              <a:ext uri="{FF2B5EF4-FFF2-40B4-BE49-F238E27FC236}">
                <a16:creationId xmlns:a16="http://schemas.microsoft.com/office/drawing/2014/main" id="{344617CB-13B1-4885-B57F-DD0592AE7800}"/>
              </a:ext>
            </a:extLst>
          </p:cNvPr>
          <p:cNvSpPr/>
          <p:nvPr/>
        </p:nvSpPr>
        <p:spPr bwMode="auto">
          <a:xfrm>
            <a:off x="335309" y="3887368"/>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Emotion</a:t>
            </a:r>
          </a:p>
        </p:txBody>
      </p:sp>
      <p:sp>
        <p:nvSpPr>
          <p:cNvPr id="78" name="Rectangle 77">
            <a:extLst>
              <a:ext uri="{FF2B5EF4-FFF2-40B4-BE49-F238E27FC236}">
                <a16:creationId xmlns:a16="http://schemas.microsoft.com/office/drawing/2014/main" id="{24405242-979F-4125-88E1-33A0912CAFC5}"/>
              </a:ext>
            </a:extLst>
          </p:cNvPr>
          <p:cNvSpPr/>
          <p:nvPr/>
        </p:nvSpPr>
        <p:spPr bwMode="auto">
          <a:xfrm>
            <a:off x="335309" y="4251303"/>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Content Moderator</a:t>
            </a:r>
          </a:p>
        </p:txBody>
      </p:sp>
      <p:sp>
        <p:nvSpPr>
          <p:cNvPr id="79" name="Rectangle 78">
            <a:extLst>
              <a:ext uri="{FF2B5EF4-FFF2-40B4-BE49-F238E27FC236}">
                <a16:creationId xmlns:a16="http://schemas.microsoft.com/office/drawing/2014/main" id="{7BBF8C55-E783-4A9B-92B3-BF2331A84C17}"/>
              </a:ext>
            </a:extLst>
          </p:cNvPr>
          <p:cNvSpPr/>
          <p:nvPr/>
        </p:nvSpPr>
        <p:spPr bwMode="auto">
          <a:xfrm>
            <a:off x="335309" y="2795562"/>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Video Indexer</a:t>
            </a:r>
          </a:p>
        </p:txBody>
      </p:sp>
      <p:sp>
        <p:nvSpPr>
          <p:cNvPr id="80" name="Rectangle 79">
            <a:extLst>
              <a:ext uri="{FF2B5EF4-FFF2-40B4-BE49-F238E27FC236}">
                <a16:creationId xmlns:a16="http://schemas.microsoft.com/office/drawing/2014/main" id="{144C93B6-DB2D-4276-AA54-086899D89FF4}"/>
              </a:ext>
            </a:extLst>
          </p:cNvPr>
          <p:cNvSpPr/>
          <p:nvPr/>
        </p:nvSpPr>
        <p:spPr bwMode="auto">
          <a:xfrm>
            <a:off x="335309" y="4615239"/>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FF0000"/>
                </a:solidFill>
                <a:effectLst/>
                <a:uLnTx/>
                <a:uFillTx/>
                <a:latin typeface="Segoe UI"/>
                <a:ea typeface="+mn-ea"/>
                <a:cs typeface="+mn-cs"/>
              </a:rPr>
              <a:t>Custom Vision</a:t>
            </a:r>
          </a:p>
        </p:txBody>
      </p:sp>
      <p:pic>
        <p:nvPicPr>
          <p:cNvPr id="59" name="Picture 58">
            <a:extLst>
              <a:ext uri="{FF2B5EF4-FFF2-40B4-BE49-F238E27FC236}">
                <a16:creationId xmlns:a16="http://schemas.microsoft.com/office/drawing/2014/main" id="{250FFDA4-4963-4D42-9976-8569E35D993C}"/>
              </a:ext>
            </a:extLst>
          </p:cNvPr>
          <p:cNvPicPr>
            <a:picLocks noChangeAspect="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4560383" y="1098188"/>
            <a:ext cx="1138320" cy="1142514"/>
          </a:xfrm>
          <a:prstGeom prst="ellipse">
            <a:avLst/>
          </a:prstGeom>
        </p:spPr>
      </p:pic>
      <p:sp>
        <p:nvSpPr>
          <p:cNvPr id="71" name="TextBox 70">
            <a:extLst>
              <a:ext uri="{FF2B5EF4-FFF2-40B4-BE49-F238E27FC236}">
                <a16:creationId xmlns:a16="http://schemas.microsoft.com/office/drawing/2014/main" id="{E547CF2B-A8FE-4D63-8D9E-D13BE1A31CD9}"/>
              </a:ext>
            </a:extLst>
          </p:cNvPr>
          <p:cNvSpPr txBox="1"/>
          <p:nvPr/>
        </p:nvSpPr>
        <p:spPr>
          <a:xfrm>
            <a:off x="4169830" y="2286279"/>
            <a:ext cx="1919424" cy="571926"/>
          </a:xfrm>
          <a:prstGeom prst="rect">
            <a:avLst/>
          </a:prstGeom>
          <a:noFill/>
        </p:spPr>
        <p:txBody>
          <a:bodyPr wrap="square" lIns="179158" tIns="143327" rIns="179158" bIns="143327" rtlCol="0" anchor="t">
            <a:spAutoFit/>
          </a:bodyPr>
          <a:lstStyle/>
          <a:p>
            <a:pPr marL="0" marR="0" lvl="0" indent="0" algn="ctr" defTabSz="895526" rtl="0" eaLnBrk="1" fontAlgn="auto" latinLnBrk="0" hangingPunct="1">
              <a:lnSpc>
                <a:spcPct val="90000"/>
              </a:lnSpc>
              <a:spcBef>
                <a:spcPts val="0"/>
              </a:spcBef>
              <a:spcAft>
                <a:spcPts val="588"/>
              </a:spcAft>
              <a:buClrTx/>
              <a:buSzTx/>
              <a:buFontTx/>
              <a:buNone/>
              <a:tabLst/>
              <a:defRPr/>
            </a:pPr>
            <a:r>
              <a:rPr kumimoji="0" lang="en-US" sz="2000"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Language</a:t>
            </a:r>
          </a:p>
        </p:txBody>
      </p:sp>
      <p:sp>
        <p:nvSpPr>
          <p:cNvPr id="90" name="Rectangle 89">
            <a:extLst>
              <a:ext uri="{FF2B5EF4-FFF2-40B4-BE49-F238E27FC236}">
                <a16:creationId xmlns:a16="http://schemas.microsoft.com/office/drawing/2014/main" id="{A40BC242-5C2F-4F14-B985-89EB2489BD9F}"/>
              </a:ext>
            </a:extLst>
          </p:cNvPr>
          <p:cNvSpPr/>
          <p:nvPr/>
        </p:nvSpPr>
        <p:spPr bwMode="auto">
          <a:xfrm>
            <a:off x="4233371" y="3887368"/>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Language Understanding (LUIS)</a:t>
            </a:r>
          </a:p>
        </p:txBody>
      </p:sp>
      <p:sp>
        <p:nvSpPr>
          <p:cNvPr id="91" name="Rectangle 90">
            <a:extLst>
              <a:ext uri="{FF2B5EF4-FFF2-40B4-BE49-F238E27FC236}">
                <a16:creationId xmlns:a16="http://schemas.microsoft.com/office/drawing/2014/main" id="{69C8414B-F8CF-436B-872A-7011E4CA4A2E}"/>
              </a:ext>
            </a:extLst>
          </p:cNvPr>
          <p:cNvSpPr/>
          <p:nvPr/>
        </p:nvSpPr>
        <p:spPr bwMode="auto">
          <a:xfrm>
            <a:off x="4233371" y="2795562"/>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Text Analytics </a:t>
            </a:r>
          </a:p>
        </p:txBody>
      </p:sp>
      <p:sp>
        <p:nvSpPr>
          <p:cNvPr id="92" name="Rectangle 91">
            <a:extLst>
              <a:ext uri="{FF2B5EF4-FFF2-40B4-BE49-F238E27FC236}">
                <a16:creationId xmlns:a16="http://schemas.microsoft.com/office/drawing/2014/main" id="{172D5F2F-5593-418C-90F7-C90DB32199D9}"/>
              </a:ext>
            </a:extLst>
          </p:cNvPr>
          <p:cNvSpPr/>
          <p:nvPr/>
        </p:nvSpPr>
        <p:spPr bwMode="auto">
          <a:xfrm>
            <a:off x="4233371" y="3157234"/>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Bing Spell Check </a:t>
            </a:r>
          </a:p>
        </p:txBody>
      </p:sp>
      <p:sp>
        <p:nvSpPr>
          <p:cNvPr id="95" name="Rectangle 94">
            <a:extLst>
              <a:ext uri="{FF2B5EF4-FFF2-40B4-BE49-F238E27FC236}">
                <a16:creationId xmlns:a16="http://schemas.microsoft.com/office/drawing/2014/main" id="{ED78DDC7-60B1-4C31-ADCB-603FD644FCEA}"/>
              </a:ext>
            </a:extLst>
          </p:cNvPr>
          <p:cNvSpPr/>
          <p:nvPr/>
        </p:nvSpPr>
        <p:spPr bwMode="auto">
          <a:xfrm>
            <a:off x="4233371" y="3523433"/>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Translator Text </a:t>
            </a:r>
          </a:p>
        </p:txBody>
      </p:sp>
      <p:pic>
        <p:nvPicPr>
          <p:cNvPr id="62" name="Picture 61">
            <a:extLst>
              <a:ext uri="{FF2B5EF4-FFF2-40B4-BE49-F238E27FC236}">
                <a16:creationId xmlns:a16="http://schemas.microsoft.com/office/drawing/2014/main" id="{FB084A6E-5F97-4E1F-AEDA-DEBBDB5F208F}"/>
              </a:ext>
            </a:extLst>
          </p:cNvPr>
          <p:cNvPicPr>
            <a:picLocks noChangeAspect="1"/>
          </p:cNvPicPr>
          <p:nvPr/>
        </p:nvPicPr>
        <p:blipFill>
          <a:blip r:embed="rId6">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8458444" y="1098190"/>
            <a:ext cx="1138320" cy="1142514"/>
          </a:xfrm>
          <a:prstGeom prst="ellipse">
            <a:avLst/>
          </a:prstGeom>
        </p:spPr>
      </p:pic>
      <p:sp>
        <p:nvSpPr>
          <p:cNvPr id="72" name="TextBox 71">
            <a:extLst>
              <a:ext uri="{FF2B5EF4-FFF2-40B4-BE49-F238E27FC236}">
                <a16:creationId xmlns:a16="http://schemas.microsoft.com/office/drawing/2014/main" id="{1A682EE9-62ED-458D-99B2-F390CB6AEC13}"/>
              </a:ext>
            </a:extLst>
          </p:cNvPr>
          <p:cNvSpPr txBox="1"/>
          <p:nvPr/>
        </p:nvSpPr>
        <p:spPr>
          <a:xfrm>
            <a:off x="8067891" y="2286280"/>
            <a:ext cx="1919424" cy="571926"/>
          </a:xfrm>
          <a:prstGeom prst="rect">
            <a:avLst/>
          </a:prstGeom>
          <a:noFill/>
        </p:spPr>
        <p:txBody>
          <a:bodyPr wrap="square" lIns="179158" tIns="143327" rIns="179158" bIns="143327" rtlCol="0" anchor="t">
            <a:spAutoFit/>
          </a:bodyPr>
          <a:lstStyle/>
          <a:p>
            <a:pPr marL="0" marR="0" lvl="0" indent="0" algn="ctr" defTabSz="895526" rtl="0" eaLnBrk="1" fontAlgn="auto" latinLnBrk="0" hangingPunct="1">
              <a:lnSpc>
                <a:spcPct val="90000"/>
              </a:lnSpc>
              <a:spcBef>
                <a:spcPts val="0"/>
              </a:spcBef>
              <a:spcAft>
                <a:spcPts val="588"/>
              </a:spcAft>
              <a:buClrTx/>
              <a:buSzTx/>
              <a:buFontTx/>
              <a:buNone/>
              <a:tabLst/>
              <a:defRPr/>
            </a:pPr>
            <a:r>
              <a:rPr kumimoji="0" lang="en-US" sz="2000"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Search</a:t>
            </a:r>
          </a:p>
        </p:txBody>
      </p:sp>
      <p:sp>
        <p:nvSpPr>
          <p:cNvPr id="96" name="Rectangle 95">
            <a:extLst>
              <a:ext uri="{FF2B5EF4-FFF2-40B4-BE49-F238E27FC236}">
                <a16:creationId xmlns:a16="http://schemas.microsoft.com/office/drawing/2014/main" id="{BFE30CE5-24F6-43C0-AFCD-F2E32E72DE0B}"/>
              </a:ext>
            </a:extLst>
          </p:cNvPr>
          <p:cNvSpPr/>
          <p:nvPr/>
        </p:nvSpPr>
        <p:spPr bwMode="auto">
          <a:xfrm>
            <a:off x="8131432" y="3157234"/>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Bing Autosuggest </a:t>
            </a:r>
          </a:p>
        </p:txBody>
      </p:sp>
      <p:sp>
        <p:nvSpPr>
          <p:cNvPr id="98" name="Rectangle 97">
            <a:extLst>
              <a:ext uri="{FF2B5EF4-FFF2-40B4-BE49-F238E27FC236}">
                <a16:creationId xmlns:a16="http://schemas.microsoft.com/office/drawing/2014/main" id="{0BDD8B15-7FF0-4077-A4B3-5B9DD760B529}"/>
              </a:ext>
            </a:extLst>
          </p:cNvPr>
          <p:cNvSpPr/>
          <p:nvPr/>
        </p:nvSpPr>
        <p:spPr bwMode="auto">
          <a:xfrm>
            <a:off x="8131432" y="3523432"/>
            <a:ext cx="1792342" cy="1818456"/>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91427" rIns="89617" bIns="44802" numCol="1" spcCol="0" rtlCol="0" fromWordArt="0" anchor="t"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Bing Search</a:t>
            </a:r>
          </a:p>
        </p:txBody>
      </p:sp>
      <p:sp>
        <p:nvSpPr>
          <p:cNvPr id="101" name="Rectangle 100">
            <a:extLst>
              <a:ext uri="{FF2B5EF4-FFF2-40B4-BE49-F238E27FC236}">
                <a16:creationId xmlns:a16="http://schemas.microsoft.com/office/drawing/2014/main" id="{DBC45C1C-AB08-4F9A-84BA-B9887A6259CA}"/>
              </a:ext>
            </a:extLst>
          </p:cNvPr>
          <p:cNvSpPr/>
          <p:nvPr/>
        </p:nvSpPr>
        <p:spPr bwMode="auto">
          <a:xfrm>
            <a:off x="8131432" y="2795562"/>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Bing Entity Search </a:t>
            </a:r>
          </a:p>
        </p:txBody>
      </p:sp>
      <p:sp>
        <p:nvSpPr>
          <p:cNvPr id="102" name="Rectangle 101">
            <a:extLst>
              <a:ext uri="{FF2B5EF4-FFF2-40B4-BE49-F238E27FC236}">
                <a16:creationId xmlns:a16="http://schemas.microsoft.com/office/drawing/2014/main" id="{B448F8FB-246A-4679-AC20-994DE370B835}"/>
              </a:ext>
            </a:extLst>
          </p:cNvPr>
          <p:cNvSpPr/>
          <p:nvPr/>
        </p:nvSpPr>
        <p:spPr bwMode="auto">
          <a:xfrm>
            <a:off x="8131432" y="5388093"/>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Bing Statistics add-in</a:t>
            </a:r>
          </a:p>
        </p:txBody>
      </p:sp>
      <p:pic>
        <p:nvPicPr>
          <p:cNvPr id="64" name="Picture 63">
            <a:extLst>
              <a:ext uri="{FF2B5EF4-FFF2-40B4-BE49-F238E27FC236}">
                <a16:creationId xmlns:a16="http://schemas.microsoft.com/office/drawing/2014/main" id="{8CF39BF8-E4A0-49FB-8659-5BE12B25B199}"/>
              </a:ext>
            </a:extLst>
          </p:cNvPr>
          <p:cNvPicPr>
            <a:picLocks/>
          </p:cNvPicPr>
          <p:nvPr/>
        </p:nvPicPr>
        <p:blipFill>
          <a:blip r:embed="rId7">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2611445" y="1098189"/>
            <a:ext cx="1138138" cy="1142514"/>
          </a:xfrm>
          <a:prstGeom prst="ellipse">
            <a:avLst/>
          </a:prstGeom>
        </p:spPr>
      </p:pic>
      <p:sp>
        <p:nvSpPr>
          <p:cNvPr id="74" name="TextBox 73">
            <a:extLst>
              <a:ext uri="{FF2B5EF4-FFF2-40B4-BE49-F238E27FC236}">
                <a16:creationId xmlns:a16="http://schemas.microsoft.com/office/drawing/2014/main" id="{B3E7A367-18A1-4224-B12E-0B5AE1A4F2C7}"/>
              </a:ext>
            </a:extLst>
          </p:cNvPr>
          <p:cNvSpPr txBox="1"/>
          <p:nvPr/>
        </p:nvSpPr>
        <p:spPr>
          <a:xfrm>
            <a:off x="2220800" y="2286280"/>
            <a:ext cx="1919424" cy="571926"/>
          </a:xfrm>
          <a:prstGeom prst="rect">
            <a:avLst/>
          </a:prstGeom>
          <a:noFill/>
        </p:spPr>
        <p:txBody>
          <a:bodyPr wrap="square" lIns="179158" tIns="143327" rIns="89604" bIns="143327" rtlCol="0" anchor="t">
            <a:spAutoFit/>
          </a:bodyPr>
          <a:lstStyle/>
          <a:p>
            <a:pPr marL="0" marR="0" lvl="0" indent="0" algn="ctr" defTabSz="895526" rtl="0" eaLnBrk="1" fontAlgn="auto" latinLnBrk="0" hangingPunct="1">
              <a:lnSpc>
                <a:spcPct val="90000"/>
              </a:lnSpc>
              <a:spcBef>
                <a:spcPts val="0"/>
              </a:spcBef>
              <a:spcAft>
                <a:spcPts val="588"/>
              </a:spcAft>
              <a:buClrTx/>
              <a:buSzTx/>
              <a:buFontTx/>
              <a:buNone/>
              <a:tabLst/>
              <a:defRPr/>
            </a:pPr>
            <a:r>
              <a:rPr kumimoji="0" lang="en-US" sz="2000"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Speech</a:t>
            </a:r>
          </a:p>
        </p:txBody>
      </p:sp>
      <p:sp>
        <p:nvSpPr>
          <p:cNvPr id="81" name="Rectangle 80">
            <a:extLst>
              <a:ext uri="{FF2B5EF4-FFF2-40B4-BE49-F238E27FC236}">
                <a16:creationId xmlns:a16="http://schemas.microsoft.com/office/drawing/2014/main" id="{E12450A2-86B7-4F60-82E0-BE194D496CE1}"/>
              </a:ext>
            </a:extLst>
          </p:cNvPr>
          <p:cNvSpPr/>
          <p:nvPr/>
        </p:nvSpPr>
        <p:spPr bwMode="auto">
          <a:xfrm>
            <a:off x="2284341" y="2795562"/>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Speaker Recognition </a:t>
            </a:r>
          </a:p>
        </p:txBody>
      </p:sp>
      <p:sp>
        <p:nvSpPr>
          <p:cNvPr id="82" name="Rectangle 81">
            <a:extLst>
              <a:ext uri="{FF2B5EF4-FFF2-40B4-BE49-F238E27FC236}">
                <a16:creationId xmlns:a16="http://schemas.microsoft.com/office/drawing/2014/main" id="{C4DEFA7D-B86C-4211-8F4B-238D755B3F82}"/>
              </a:ext>
            </a:extLst>
          </p:cNvPr>
          <p:cNvSpPr/>
          <p:nvPr/>
        </p:nvSpPr>
        <p:spPr bwMode="auto">
          <a:xfrm>
            <a:off x="2284341" y="3157234"/>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Bing Speech</a:t>
            </a:r>
          </a:p>
        </p:txBody>
      </p:sp>
      <p:sp>
        <p:nvSpPr>
          <p:cNvPr id="116" name="Freeform 5">
            <a:extLst>
              <a:ext uri="{FF2B5EF4-FFF2-40B4-BE49-F238E27FC236}">
                <a16:creationId xmlns:a16="http://schemas.microsoft.com/office/drawing/2014/main" id="{0A2DD7CB-4FF4-4E6B-B200-EF4A454EF3D2}"/>
              </a:ext>
            </a:extLst>
          </p:cNvPr>
          <p:cNvSpPr>
            <a:spLocks/>
          </p:cNvSpPr>
          <p:nvPr/>
        </p:nvSpPr>
        <p:spPr bwMode="auto">
          <a:xfrm>
            <a:off x="10766705" y="1441066"/>
            <a:ext cx="419856" cy="483640"/>
          </a:xfrm>
          <a:custGeom>
            <a:avLst/>
            <a:gdLst>
              <a:gd name="T0" fmla="*/ 88 w 329"/>
              <a:gd name="T1" fmla="*/ 0 h 380"/>
              <a:gd name="T2" fmla="*/ 126 w 329"/>
              <a:gd name="T3" fmla="*/ 0 h 380"/>
              <a:gd name="T4" fmla="*/ 126 w 329"/>
              <a:gd name="T5" fmla="*/ 132 h 380"/>
              <a:gd name="T6" fmla="*/ 123 w 329"/>
              <a:gd name="T7" fmla="*/ 146 h 380"/>
              <a:gd name="T8" fmla="*/ 10 w 329"/>
              <a:gd name="T9" fmla="*/ 341 h 380"/>
              <a:gd name="T10" fmla="*/ 32 w 329"/>
              <a:gd name="T11" fmla="*/ 380 h 380"/>
              <a:gd name="T12" fmla="*/ 298 w 329"/>
              <a:gd name="T13" fmla="*/ 380 h 380"/>
              <a:gd name="T14" fmla="*/ 319 w 329"/>
              <a:gd name="T15" fmla="*/ 342 h 380"/>
              <a:gd name="T16" fmla="*/ 206 w 329"/>
              <a:gd name="T17" fmla="*/ 146 h 380"/>
              <a:gd name="T18" fmla="*/ 203 w 329"/>
              <a:gd name="T19" fmla="*/ 132 h 380"/>
              <a:gd name="T20" fmla="*/ 203 w 329"/>
              <a:gd name="T21" fmla="*/ 0 h 380"/>
              <a:gd name="T22" fmla="*/ 241 w 329"/>
              <a:gd name="T23"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9" h="380">
                <a:moveTo>
                  <a:pt x="88" y="0"/>
                </a:moveTo>
                <a:cubicBezTo>
                  <a:pt x="126" y="0"/>
                  <a:pt x="126" y="0"/>
                  <a:pt x="126" y="0"/>
                </a:cubicBezTo>
                <a:cubicBezTo>
                  <a:pt x="126" y="132"/>
                  <a:pt x="126" y="132"/>
                  <a:pt x="126" y="132"/>
                </a:cubicBezTo>
                <a:cubicBezTo>
                  <a:pt x="126" y="137"/>
                  <a:pt x="125" y="142"/>
                  <a:pt x="123" y="146"/>
                </a:cubicBezTo>
                <a:cubicBezTo>
                  <a:pt x="10" y="341"/>
                  <a:pt x="10" y="341"/>
                  <a:pt x="10" y="341"/>
                </a:cubicBezTo>
                <a:cubicBezTo>
                  <a:pt x="0" y="358"/>
                  <a:pt x="12" y="380"/>
                  <a:pt x="32" y="380"/>
                </a:cubicBezTo>
                <a:cubicBezTo>
                  <a:pt x="298" y="380"/>
                  <a:pt x="298" y="380"/>
                  <a:pt x="298" y="380"/>
                </a:cubicBezTo>
                <a:cubicBezTo>
                  <a:pt x="317" y="380"/>
                  <a:pt x="329" y="358"/>
                  <a:pt x="319" y="342"/>
                </a:cubicBezTo>
                <a:cubicBezTo>
                  <a:pt x="206" y="146"/>
                  <a:pt x="206" y="146"/>
                  <a:pt x="206" y="146"/>
                </a:cubicBezTo>
                <a:cubicBezTo>
                  <a:pt x="204" y="142"/>
                  <a:pt x="203" y="137"/>
                  <a:pt x="203" y="132"/>
                </a:cubicBezTo>
                <a:cubicBezTo>
                  <a:pt x="203" y="0"/>
                  <a:pt x="203" y="0"/>
                  <a:pt x="203" y="0"/>
                </a:cubicBezTo>
                <a:cubicBezTo>
                  <a:pt x="241" y="0"/>
                  <a:pt x="241" y="0"/>
                  <a:pt x="241" y="0"/>
                </a:cubicBezTo>
              </a:path>
            </a:pathLst>
          </a:custGeom>
          <a:noFill/>
          <a:ln w="50800" cap="sq">
            <a:solidFill>
              <a:schemeClr val="accent4">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7" tIns="44808" rIns="89617" bIns="44808" numCol="1" anchor="t" anchorCtr="0" compatLnSpc="1">
            <a:prstTxWarp prst="textNoShape">
              <a:avLst/>
            </a:prstTxWarp>
          </a:bodyPr>
          <a:lstStyle/>
          <a:p>
            <a:pPr marL="0" marR="0" lvl="0" indent="0" algn="l" defTabSz="913963"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3F3F3F"/>
              </a:solidFill>
              <a:effectLst/>
              <a:uLnTx/>
              <a:uFillTx/>
              <a:latin typeface="Segoe UI"/>
              <a:ea typeface="+mn-ea"/>
              <a:cs typeface="+mn-cs"/>
            </a:endParaRPr>
          </a:p>
        </p:txBody>
      </p:sp>
      <p:sp>
        <p:nvSpPr>
          <p:cNvPr id="68" name="TextBox 67">
            <a:extLst>
              <a:ext uri="{FF2B5EF4-FFF2-40B4-BE49-F238E27FC236}">
                <a16:creationId xmlns:a16="http://schemas.microsoft.com/office/drawing/2014/main" id="{5B549282-3F4C-4DAD-9BAF-C141EFBEC1C9}"/>
              </a:ext>
            </a:extLst>
          </p:cNvPr>
          <p:cNvSpPr txBox="1"/>
          <p:nvPr/>
        </p:nvSpPr>
        <p:spPr>
          <a:xfrm>
            <a:off x="10016920" y="2297779"/>
            <a:ext cx="1919424" cy="571926"/>
          </a:xfrm>
          <a:prstGeom prst="rect">
            <a:avLst/>
          </a:prstGeom>
          <a:noFill/>
        </p:spPr>
        <p:txBody>
          <a:bodyPr wrap="square" lIns="179158" tIns="143327" rIns="179158" bIns="143327" rtlCol="0" anchor="t">
            <a:spAutoFit/>
          </a:bodyPr>
          <a:lstStyle/>
          <a:p>
            <a:pPr marL="0" marR="0" lvl="0" indent="0" algn="ctr" defTabSz="895526" rtl="0" eaLnBrk="1" fontAlgn="auto" latinLnBrk="0" hangingPunct="1">
              <a:lnSpc>
                <a:spcPct val="90000"/>
              </a:lnSpc>
              <a:spcBef>
                <a:spcPts val="0"/>
              </a:spcBef>
              <a:spcAft>
                <a:spcPts val="588"/>
              </a:spcAft>
              <a:buClrTx/>
              <a:buSzTx/>
              <a:buFontTx/>
              <a:buNone/>
              <a:tabLst/>
              <a:defRPr/>
            </a:pPr>
            <a:r>
              <a:rPr kumimoji="0" lang="en-US" sz="2000"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Labs</a:t>
            </a:r>
            <a:endParaRPr kumimoji="0" lang="en-US" sz="2400" b="1" i="0" u="none" strike="noStrike" kern="1200" cap="none" spc="0" normalizeH="0" baseline="0" noProof="0" dirty="0">
              <a:ln>
                <a:noFill/>
              </a:ln>
              <a:gradFill>
                <a:gsLst>
                  <a:gs pos="64545">
                    <a:srgbClr val="353535"/>
                  </a:gs>
                  <a:gs pos="40000">
                    <a:srgbClr val="353535"/>
                  </a:gs>
                </a:gsLst>
                <a:lin ang="5400000" scaled="0"/>
              </a:gradFill>
              <a:effectLst/>
              <a:uLnTx/>
              <a:uFillTx/>
              <a:latin typeface="Segoe UI Semilight" panose="020B0402040204020203" pitchFamily="34" charset="0"/>
              <a:ea typeface="+mn-ea"/>
              <a:cs typeface="Segoe UI Semilight" panose="020B0402040204020203" pitchFamily="34" charset="0"/>
            </a:endParaRPr>
          </a:p>
        </p:txBody>
      </p:sp>
      <p:sp>
        <p:nvSpPr>
          <p:cNvPr id="107" name="Rectangle 106">
            <a:extLst>
              <a:ext uri="{FF2B5EF4-FFF2-40B4-BE49-F238E27FC236}">
                <a16:creationId xmlns:a16="http://schemas.microsoft.com/office/drawing/2014/main" id="{D13675C5-E9D1-4D28-A6C7-A62E6F805F8D}"/>
              </a:ext>
            </a:extLst>
          </p:cNvPr>
          <p:cNvSpPr/>
          <p:nvPr/>
        </p:nvSpPr>
        <p:spPr bwMode="auto">
          <a:xfrm>
            <a:off x="10080461" y="3523433"/>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Academic Knowledge </a:t>
            </a:r>
          </a:p>
        </p:txBody>
      </p:sp>
      <p:sp>
        <p:nvSpPr>
          <p:cNvPr id="109" name="Rectangle 108">
            <a:extLst>
              <a:ext uri="{FF2B5EF4-FFF2-40B4-BE49-F238E27FC236}">
                <a16:creationId xmlns:a16="http://schemas.microsoft.com/office/drawing/2014/main" id="{643D32E0-191E-46D6-BFF0-5828471985B0}"/>
              </a:ext>
            </a:extLst>
          </p:cNvPr>
          <p:cNvSpPr/>
          <p:nvPr/>
        </p:nvSpPr>
        <p:spPr bwMode="auto">
          <a:xfrm>
            <a:off x="10080461" y="3887368"/>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Entity Linking</a:t>
            </a:r>
          </a:p>
        </p:txBody>
      </p:sp>
      <p:sp>
        <p:nvSpPr>
          <p:cNvPr id="110" name="Rectangle 109">
            <a:extLst>
              <a:ext uri="{FF2B5EF4-FFF2-40B4-BE49-F238E27FC236}">
                <a16:creationId xmlns:a16="http://schemas.microsoft.com/office/drawing/2014/main" id="{80270639-0586-47E3-9187-A50E6330D3D7}"/>
              </a:ext>
            </a:extLst>
          </p:cNvPr>
          <p:cNvSpPr/>
          <p:nvPr/>
        </p:nvSpPr>
        <p:spPr bwMode="auto">
          <a:xfrm>
            <a:off x="10080461" y="4251303"/>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Knowledge </a:t>
            </a:r>
            <a:b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b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Exploration</a:t>
            </a:r>
          </a:p>
        </p:txBody>
      </p:sp>
      <p:sp>
        <p:nvSpPr>
          <p:cNvPr id="113" name="Rectangle 112">
            <a:extLst>
              <a:ext uri="{FF2B5EF4-FFF2-40B4-BE49-F238E27FC236}">
                <a16:creationId xmlns:a16="http://schemas.microsoft.com/office/drawing/2014/main" id="{5D94F6B1-A562-497D-A83E-05BE67390DD7}"/>
              </a:ext>
            </a:extLst>
          </p:cNvPr>
          <p:cNvSpPr/>
          <p:nvPr/>
        </p:nvSpPr>
        <p:spPr bwMode="auto">
          <a:xfrm>
            <a:off x="10080461" y="2795562"/>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Gesture</a:t>
            </a:r>
          </a:p>
        </p:txBody>
      </p:sp>
      <p:sp>
        <p:nvSpPr>
          <p:cNvPr id="114" name="Rectangle 113">
            <a:extLst>
              <a:ext uri="{FF2B5EF4-FFF2-40B4-BE49-F238E27FC236}">
                <a16:creationId xmlns:a16="http://schemas.microsoft.com/office/drawing/2014/main" id="{B9503FB2-2D49-40D0-878C-F953287995DB}"/>
              </a:ext>
            </a:extLst>
          </p:cNvPr>
          <p:cNvSpPr/>
          <p:nvPr/>
        </p:nvSpPr>
        <p:spPr bwMode="auto">
          <a:xfrm>
            <a:off x="10080461" y="3157234"/>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Local Insights</a:t>
            </a:r>
          </a:p>
        </p:txBody>
      </p:sp>
      <p:sp>
        <p:nvSpPr>
          <p:cNvPr id="66" name="Rectangle 65">
            <a:extLst>
              <a:ext uri="{FF2B5EF4-FFF2-40B4-BE49-F238E27FC236}">
                <a16:creationId xmlns:a16="http://schemas.microsoft.com/office/drawing/2014/main" id="{A8AEB21D-5BE8-4E92-B18E-F6378338F81A}"/>
              </a:ext>
            </a:extLst>
          </p:cNvPr>
          <p:cNvSpPr/>
          <p:nvPr/>
        </p:nvSpPr>
        <p:spPr bwMode="auto">
          <a:xfrm>
            <a:off x="10080461" y="4615239"/>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Event Tracking</a:t>
            </a:r>
          </a:p>
        </p:txBody>
      </p:sp>
      <p:sp>
        <p:nvSpPr>
          <p:cNvPr id="97" name="Rectangle 96">
            <a:extLst>
              <a:ext uri="{FF2B5EF4-FFF2-40B4-BE49-F238E27FC236}">
                <a16:creationId xmlns:a16="http://schemas.microsoft.com/office/drawing/2014/main" id="{9DC9C2A2-ADE1-4D42-A7B9-9437BECCF47D}"/>
              </a:ext>
            </a:extLst>
          </p:cNvPr>
          <p:cNvSpPr/>
          <p:nvPr/>
        </p:nvSpPr>
        <p:spPr bwMode="auto">
          <a:xfrm>
            <a:off x="8131432" y="5760262"/>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Bing Visual Search</a:t>
            </a:r>
          </a:p>
        </p:txBody>
      </p:sp>
      <p:sp>
        <p:nvSpPr>
          <p:cNvPr id="99" name="Rectangle 98">
            <a:extLst>
              <a:ext uri="{FF2B5EF4-FFF2-40B4-BE49-F238E27FC236}">
                <a16:creationId xmlns:a16="http://schemas.microsoft.com/office/drawing/2014/main" id="{9C3DC13D-3819-4377-B0EE-6CDF9A6B0C2C}"/>
              </a:ext>
            </a:extLst>
          </p:cNvPr>
          <p:cNvSpPr/>
          <p:nvPr/>
        </p:nvSpPr>
        <p:spPr bwMode="auto">
          <a:xfrm>
            <a:off x="8131432" y="6132428"/>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FF0000"/>
                </a:solidFill>
                <a:effectLst/>
                <a:uLnTx/>
                <a:uFillTx/>
                <a:latin typeface="Segoe UI"/>
                <a:ea typeface="+mn-ea"/>
                <a:cs typeface="+mn-cs"/>
              </a:rPr>
              <a:t>Bing Custom Search</a:t>
            </a:r>
          </a:p>
        </p:txBody>
      </p:sp>
      <p:sp>
        <p:nvSpPr>
          <p:cNvPr id="50" name="Rectangle 49">
            <a:extLst>
              <a:ext uri="{FF2B5EF4-FFF2-40B4-BE49-F238E27FC236}">
                <a16:creationId xmlns:a16="http://schemas.microsoft.com/office/drawing/2014/main" id="{FBC83791-64A1-434E-AFDC-D7582ED83465}"/>
              </a:ext>
            </a:extLst>
          </p:cNvPr>
          <p:cNvSpPr/>
          <p:nvPr/>
        </p:nvSpPr>
        <p:spPr bwMode="auto">
          <a:xfrm>
            <a:off x="2284341" y="4254946"/>
            <a:ext cx="1792342" cy="149234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91427" rIns="89617" bIns="44802" numCol="1" spcCol="0" rtlCol="0" fromWordArt="0" anchor="t"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Unified Speech</a:t>
            </a:r>
          </a:p>
          <a:p>
            <a:pPr marL="0" marR="0" lvl="0" indent="0" algn="ctr" defTabSz="860568" rtl="0" eaLnBrk="1" fontAlgn="auto" latinLnBrk="0" hangingPunct="1">
              <a:lnSpc>
                <a:spcPct val="90000"/>
              </a:lnSpc>
              <a:spcBef>
                <a:spcPts val="0"/>
              </a:spcBef>
              <a:spcAft>
                <a:spcPts val="0"/>
              </a:spcAft>
              <a:buClrTx/>
              <a:buSzTx/>
              <a:buFontTx/>
              <a:buNone/>
              <a:tabLst/>
              <a:defRPr/>
            </a:pPr>
            <a:endParaRPr kumimoji="0" lang="en-US" sz="1050" b="0" i="1"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endParaRPr>
          </a:p>
        </p:txBody>
      </p:sp>
      <p:sp>
        <p:nvSpPr>
          <p:cNvPr id="111" name="Rectangle 110">
            <a:extLst>
              <a:ext uri="{FF2B5EF4-FFF2-40B4-BE49-F238E27FC236}">
                <a16:creationId xmlns:a16="http://schemas.microsoft.com/office/drawing/2014/main" id="{9B395C40-7D2A-4538-8A74-2FF6077B9C99}"/>
              </a:ext>
            </a:extLst>
          </p:cNvPr>
          <p:cNvSpPr/>
          <p:nvPr/>
        </p:nvSpPr>
        <p:spPr bwMode="auto">
          <a:xfrm>
            <a:off x="10080461" y="4979174"/>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Answer Search</a:t>
            </a:r>
          </a:p>
        </p:txBody>
      </p:sp>
      <p:sp>
        <p:nvSpPr>
          <p:cNvPr id="112" name="Rectangle 111">
            <a:extLst>
              <a:ext uri="{FF2B5EF4-FFF2-40B4-BE49-F238E27FC236}">
                <a16:creationId xmlns:a16="http://schemas.microsoft.com/office/drawing/2014/main" id="{94CA12EF-836C-4C02-A5AD-29B617346954}"/>
              </a:ext>
            </a:extLst>
          </p:cNvPr>
          <p:cNvSpPr/>
          <p:nvPr/>
        </p:nvSpPr>
        <p:spPr bwMode="auto">
          <a:xfrm>
            <a:off x="10080461" y="5343109"/>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URL Preview</a:t>
            </a:r>
          </a:p>
        </p:txBody>
      </p:sp>
      <p:sp>
        <p:nvSpPr>
          <p:cNvPr id="115" name="Rectangle 114">
            <a:extLst>
              <a:ext uri="{FF2B5EF4-FFF2-40B4-BE49-F238E27FC236}">
                <a16:creationId xmlns:a16="http://schemas.microsoft.com/office/drawing/2014/main" id="{E004AFC3-AD7C-4ED9-802F-31B26FD46231}"/>
              </a:ext>
            </a:extLst>
          </p:cNvPr>
          <p:cNvSpPr/>
          <p:nvPr/>
        </p:nvSpPr>
        <p:spPr bwMode="auto">
          <a:xfrm>
            <a:off x="10080461" y="5707045"/>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Anomaly Finder</a:t>
            </a:r>
          </a:p>
        </p:txBody>
      </p:sp>
      <p:sp>
        <p:nvSpPr>
          <p:cNvPr id="117" name="Rectangle 116">
            <a:extLst>
              <a:ext uri="{FF2B5EF4-FFF2-40B4-BE49-F238E27FC236}">
                <a16:creationId xmlns:a16="http://schemas.microsoft.com/office/drawing/2014/main" id="{275781BE-F171-4C59-9510-4108FAACA621}"/>
              </a:ext>
            </a:extLst>
          </p:cNvPr>
          <p:cNvSpPr/>
          <p:nvPr/>
        </p:nvSpPr>
        <p:spPr bwMode="auto">
          <a:xfrm>
            <a:off x="10080461" y="6070980"/>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Conversation Learner</a:t>
            </a:r>
          </a:p>
        </p:txBody>
      </p:sp>
      <p:sp>
        <p:nvSpPr>
          <p:cNvPr id="118" name="Rectangle 117">
            <a:extLst>
              <a:ext uri="{FF2B5EF4-FFF2-40B4-BE49-F238E27FC236}">
                <a16:creationId xmlns:a16="http://schemas.microsoft.com/office/drawing/2014/main" id="{2AFC0429-EAE8-444C-A9CC-E95833F70C86}"/>
              </a:ext>
            </a:extLst>
          </p:cNvPr>
          <p:cNvSpPr/>
          <p:nvPr/>
        </p:nvSpPr>
        <p:spPr bwMode="auto">
          <a:xfrm>
            <a:off x="10080461" y="6434919"/>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5400000" scaled="0"/>
                </a:gradFill>
                <a:effectLst/>
                <a:uLnTx/>
                <a:uFillTx/>
                <a:latin typeface="Segoe UI"/>
                <a:ea typeface="+mn-ea"/>
                <a:cs typeface="+mn-cs"/>
              </a:rPr>
              <a:t>Project Personality Chat</a:t>
            </a:r>
          </a:p>
        </p:txBody>
      </p:sp>
      <p:pic>
        <p:nvPicPr>
          <p:cNvPr id="120" name="Picture 119">
            <a:extLst>
              <a:ext uri="{FF2B5EF4-FFF2-40B4-BE49-F238E27FC236}">
                <a16:creationId xmlns:a16="http://schemas.microsoft.com/office/drawing/2014/main" id="{74E3ABB0-B3B0-4F34-8525-A267302C84F2}"/>
              </a:ext>
            </a:extLst>
          </p:cNvPr>
          <p:cNvPicPr>
            <a:picLocks noChangeAspect="1"/>
          </p:cNvPicPr>
          <p:nvPr/>
        </p:nvPicPr>
        <p:blipFill>
          <a:blip r:embed="rId8">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509413" y="1098191"/>
            <a:ext cx="1138320" cy="1142515"/>
          </a:xfrm>
          <a:prstGeom prst="ellipse">
            <a:avLst/>
          </a:prstGeom>
        </p:spPr>
      </p:pic>
      <p:sp>
        <p:nvSpPr>
          <p:cNvPr id="121" name="TextBox 120">
            <a:extLst>
              <a:ext uri="{FF2B5EF4-FFF2-40B4-BE49-F238E27FC236}">
                <a16:creationId xmlns:a16="http://schemas.microsoft.com/office/drawing/2014/main" id="{E725439F-9E32-414F-840B-D214B4BE44E7}"/>
              </a:ext>
            </a:extLst>
          </p:cNvPr>
          <p:cNvSpPr txBox="1"/>
          <p:nvPr/>
        </p:nvSpPr>
        <p:spPr>
          <a:xfrm>
            <a:off x="6118860" y="2286279"/>
            <a:ext cx="1919424" cy="571926"/>
          </a:xfrm>
          <a:prstGeom prst="rect">
            <a:avLst/>
          </a:prstGeom>
          <a:noFill/>
        </p:spPr>
        <p:txBody>
          <a:bodyPr wrap="square" lIns="179158" tIns="143327" rIns="179158" bIns="143327" rtlCol="0" anchor="t">
            <a:spAutoFit/>
          </a:bodyPr>
          <a:lstStyle>
            <a:defPPr>
              <a:defRPr lang="en-US"/>
            </a:defPPr>
            <a:lvl1pPr algn="ctr" defTabSz="913873">
              <a:lnSpc>
                <a:spcPct val="90000"/>
              </a:lnSpc>
              <a:spcAft>
                <a:spcPts val="600"/>
              </a:spcAft>
              <a:defRPr sz="2000" b="1">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marL="0" marR="0" lvl="0" indent="0" algn="ctr" defTabSz="895526" rtl="0" eaLnBrk="1" fontAlgn="auto" latinLnBrk="0" hangingPunct="1">
              <a:lnSpc>
                <a:spcPct val="90000"/>
              </a:lnSpc>
              <a:spcBef>
                <a:spcPts val="0"/>
              </a:spcBef>
              <a:spcAft>
                <a:spcPts val="600"/>
              </a:spcAft>
              <a:buClrTx/>
              <a:buSzTx/>
              <a:buFontTx/>
              <a:buNone/>
              <a:tabLst/>
              <a:defRPr/>
            </a:pPr>
            <a:r>
              <a:rPr kumimoji="0" lang="en-US" sz="2000" b="1" i="0" u="none" strike="noStrike" kern="1200" cap="none" spc="0" normalizeH="0" baseline="0" noProof="0" dirty="0">
                <a:ln>
                  <a:noFill/>
                </a:ln>
                <a:gradFill>
                  <a:gsLst>
                    <a:gs pos="6364">
                      <a:srgbClr val="353535"/>
                    </a:gs>
                    <a:gs pos="21818">
                      <a:srgbClr val="353535"/>
                    </a:gs>
                  </a:gsLst>
                  <a:lin ang="5400000" scaled="0"/>
                </a:gradFill>
                <a:effectLst/>
                <a:uLnTx/>
                <a:uFillTx/>
                <a:latin typeface="Segoe UI" panose="020B0502040204020203" pitchFamily="34" charset="0"/>
                <a:ea typeface="+mn-ea"/>
                <a:cs typeface="Segoe UI" panose="020B0502040204020203" pitchFamily="34" charset="0"/>
              </a:rPr>
              <a:t>Knowledge</a:t>
            </a:r>
          </a:p>
        </p:txBody>
      </p:sp>
      <p:sp>
        <p:nvSpPr>
          <p:cNvPr id="122" name="Rectangle 121">
            <a:extLst>
              <a:ext uri="{FF2B5EF4-FFF2-40B4-BE49-F238E27FC236}">
                <a16:creationId xmlns:a16="http://schemas.microsoft.com/office/drawing/2014/main" id="{1A42B609-CBBE-43E8-88D1-1EF28250ACA4}"/>
              </a:ext>
            </a:extLst>
          </p:cNvPr>
          <p:cNvSpPr/>
          <p:nvPr/>
        </p:nvSpPr>
        <p:spPr bwMode="auto">
          <a:xfrm>
            <a:off x="6182401" y="3157234"/>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gradFill>
                  <a:gsLst>
                    <a:gs pos="1250">
                      <a:srgbClr val="1A1A1A"/>
                    </a:gs>
                    <a:gs pos="100000">
                      <a:srgbClr val="1A1A1A"/>
                    </a:gs>
                  </a:gsLst>
                </a:gradFill>
                <a:effectLst/>
                <a:uLnTx/>
                <a:uFillTx/>
                <a:latin typeface="Segoe UI"/>
                <a:ea typeface="+mn-ea"/>
                <a:cs typeface="+mn-cs"/>
              </a:rPr>
              <a:t>Azure Search</a:t>
            </a:r>
          </a:p>
        </p:txBody>
      </p:sp>
      <p:sp>
        <p:nvSpPr>
          <p:cNvPr id="123" name="Rectangle 122">
            <a:extLst>
              <a:ext uri="{FF2B5EF4-FFF2-40B4-BE49-F238E27FC236}">
                <a16:creationId xmlns:a16="http://schemas.microsoft.com/office/drawing/2014/main" id="{24D2724F-9414-485C-A1FD-736D1BE3F249}"/>
              </a:ext>
            </a:extLst>
          </p:cNvPr>
          <p:cNvSpPr/>
          <p:nvPr/>
        </p:nvSpPr>
        <p:spPr bwMode="auto">
          <a:xfrm>
            <a:off x="6182401" y="2795562"/>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134425" tIns="44808" rIns="134425" bIns="44808" numCol="1" spcCol="0" rtlCol="0" fromWordArt="0" anchor="ctr" anchorCtr="0" forceAA="0" compatLnSpc="1">
            <a:prstTxWarp prst="textNoShape">
              <a:avLst/>
            </a:prstTxWarp>
            <a:noAutofit/>
          </a:bodyPr>
          <a:lstStyle/>
          <a:p>
            <a:pPr marL="0" marR="0" lvl="0" indent="0" algn="ctr" defTabSz="860733"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err="1">
                <a:ln>
                  <a:noFill/>
                </a:ln>
                <a:gradFill>
                  <a:gsLst>
                    <a:gs pos="1250">
                      <a:srgbClr val="1A1A1A"/>
                    </a:gs>
                    <a:gs pos="100000">
                      <a:srgbClr val="1A1A1A"/>
                    </a:gs>
                  </a:gsLst>
                </a:gradFill>
                <a:effectLst/>
                <a:uLnTx/>
                <a:uFillTx/>
                <a:latin typeface="Segoe UI"/>
                <a:ea typeface="+mn-ea"/>
                <a:cs typeface="+mn-cs"/>
              </a:rPr>
              <a:t>QnA</a:t>
            </a:r>
            <a:r>
              <a:rPr kumimoji="0" lang="en-US" sz="1050" b="1" i="0" u="none" strike="noStrike" kern="0" cap="none" spc="0" normalizeH="0" baseline="0" noProof="0" dirty="0">
                <a:ln>
                  <a:noFill/>
                </a:ln>
                <a:gradFill>
                  <a:gsLst>
                    <a:gs pos="1250">
                      <a:srgbClr val="1A1A1A"/>
                    </a:gs>
                    <a:gs pos="100000">
                      <a:srgbClr val="1A1A1A"/>
                    </a:gs>
                  </a:gsLst>
                </a:gradFill>
                <a:effectLst/>
                <a:uLnTx/>
                <a:uFillTx/>
                <a:latin typeface="Segoe UI"/>
                <a:ea typeface="+mn-ea"/>
                <a:cs typeface="+mn-cs"/>
              </a:rPr>
              <a:t> Maker</a:t>
            </a:r>
          </a:p>
        </p:txBody>
      </p:sp>
      <p:sp>
        <p:nvSpPr>
          <p:cNvPr id="3" name="Title 2">
            <a:extLst>
              <a:ext uri="{FF2B5EF4-FFF2-40B4-BE49-F238E27FC236}">
                <a16:creationId xmlns:a16="http://schemas.microsoft.com/office/drawing/2014/main" id="{B40090B6-123B-4731-9878-A4C8A5422947}"/>
              </a:ext>
            </a:extLst>
          </p:cNvPr>
          <p:cNvSpPr>
            <a:spLocks noGrp="1"/>
          </p:cNvSpPr>
          <p:nvPr>
            <p:ph type="title"/>
          </p:nvPr>
        </p:nvSpPr>
        <p:spPr>
          <a:xfrm>
            <a:off x="586739" y="132522"/>
            <a:ext cx="11349605" cy="751997"/>
          </a:xfrm>
        </p:spPr>
        <p:txBody>
          <a:bodyPr>
            <a:noAutofit/>
          </a:bodyPr>
          <a:lstStyle/>
          <a:p>
            <a:r>
              <a:rPr lang="en-US" sz="3600" dirty="0">
                <a:solidFill>
                  <a:schemeClr val="bg1"/>
                </a:solidFill>
              </a:rPr>
              <a:t>Artificial Intelligence Uses and Implementation Families</a:t>
            </a:r>
          </a:p>
        </p:txBody>
      </p:sp>
      <p:sp>
        <p:nvSpPr>
          <p:cNvPr id="60" name="Rectangle 59">
            <a:extLst>
              <a:ext uri="{FF2B5EF4-FFF2-40B4-BE49-F238E27FC236}">
                <a16:creationId xmlns:a16="http://schemas.microsoft.com/office/drawing/2014/main" id="{B59542B6-F237-43C5-B6AF-ACA295F2BC1D}"/>
              </a:ext>
            </a:extLst>
          </p:cNvPr>
          <p:cNvSpPr/>
          <p:nvPr/>
        </p:nvSpPr>
        <p:spPr bwMode="auto">
          <a:xfrm>
            <a:off x="2284340" y="3523433"/>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a:ln>
                  <a:noFill/>
                </a:ln>
                <a:gradFill>
                  <a:gsLst>
                    <a:gs pos="1250">
                      <a:srgbClr val="1A1A1A"/>
                    </a:gs>
                    <a:gs pos="100000">
                      <a:srgbClr val="1A1A1A"/>
                    </a:gs>
                  </a:gsLst>
                  <a:lin ang="0" scaled="0"/>
                </a:gradFill>
                <a:effectLst/>
                <a:uLnTx/>
                <a:uFillTx/>
                <a:latin typeface="Segoe UI"/>
                <a:ea typeface="+mn-ea"/>
                <a:cs typeface="+mn-cs"/>
              </a:rPr>
              <a:t>Custom Speech</a:t>
            </a:r>
          </a:p>
        </p:txBody>
      </p:sp>
      <p:sp>
        <p:nvSpPr>
          <p:cNvPr id="61" name="Rectangle 60">
            <a:extLst>
              <a:ext uri="{FF2B5EF4-FFF2-40B4-BE49-F238E27FC236}">
                <a16:creationId xmlns:a16="http://schemas.microsoft.com/office/drawing/2014/main" id="{450A1391-8F0A-41D2-A737-43FB9C377BD9}"/>
              </a:ext>
            </a:extLst>
          </p:cNvPr>
          <p:cNvSpPr/>
          <p:nvPr/>
        </p:nvSpPr>
        <p:spPr bwMode="auto">
          <a:xfrm>
            <a:off x="2284340" y="3887368"/>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gradFill>
                  <a:gsLst>
                    <a:gs pos="1250">
                      <a:srgbClr val="1A1A1A"/>
                    </a:gs>
                    <a:gs pos="100000">
                      <a:srgbClr val="1A1A1A"/>
                    </a:gs>
                  </a:gsLst>
                  <a:lin ang="0" scaled="0"/>
                </a:gradFill>
                <a:effectLst/>
                <a:uLnTx/>
                <a:uFillTx/>
                <a:latin typeface="Segoe UI"/>
                <a:ea typeface="+mn-ea"/>
                <a:cs typeface="+mn-cs"/>
              </a:rPr>
              <a:t>Translator Speech</a:t>
            </a:r>
          </a:p>
        </p:txBody>
      </p:sp>
      <p:sp>
        <p:nvSpPr>
          <p:cNvPr id="67" name="Rectangle 66">
            <a:extLst>
              <a:ext uri="{FF2B5EF4-FFF2-40B4-BE49-F238E27FC236}">
                <a16:creationId xmlns:a16="http://schemas.microsoft.com/office/drawing/2014/main" id="{4A151BED-BC15-4A50-BB02-C12666F0661B}"/>
              </a:ext>
            </a:extLst>
          </p:cNvPr>
          <p:cNvSpPr/>
          <p:nvPr/>
        </p:nvSpPr>
        <p:spPr bwMode="auto">
          <a:xfrm>
            <a:off x="2450729" y="4579996"/>
            <a:ext cx="1459565"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Speech to Text</a:t>
            </a:r>
            <a:b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br>
            <a:r>
              <a:rPr kumimoji="0" lang="en-US" sz="80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w. </a:t>
            </a:r>
            <a:r>
              <a:rPr kumimoji="0" lang="en-US" sz="800" b="0" i="0" u="none" strike="noStrike" kern="0" cap="none" spc="0" normalizeH="0" baseline="0" noProof="0" dirty="0">
                <a:ln>
                  <a:noFill/>
                </a:ln>
                <a:solidFill>
                  <a:srgbClr val="FF0000"/>
                </a:solidFill>
                <a:effectLst/>
                <a:uLnTx/>
                <a:uFillTx/>
                <a:latin typeface="Segoe UI"/>
                <a:ea typeface="+mn-ea"/>
                <a:cs typeface="+mn-cs"/>
              </a:rPr>
              <a:t>Custom Speech</a:t>
            </a:r>
            <a:endParaRPr kumimoji="0" lang="en-US" sz="400" b="0" i="1" u="none" strike="noStrike" kern="0" cap="none" spc="0" normalizeH="0" baseline="0" noProof="0" dirty="0">
              <a:ln>
                <a:noFill/>
              </a:ln>
              <a:solidFill>
                <a:srgbClr val="FF0000"/>
              </a:solidFill>
              <a:effectLst/>
              <a:uLnTx/>
              <a:uFillTx/>
              <a:latin typeface="Segoe UI"/>
              <a:ea typeface="+mn-ea"/>
              <a:cs typeface="+mn-cs"/>
            </a:endParaRPr>
          </a:p>
        </p:txBody>
      </p:sp>
      <p:sp>
        <p:nvSpPr>
          <p:cNvPr id="70" name="Rectangle 69">
            <a:extLst>
              <a:ext uri="{FF2B5EF4-FFF2-40B4-BE49-F238E27FC236}">
                <a16:creationId xmlns:a16="http://schemas.microsoft.com/office/drawing/2014/main" id="{8191B230-F477-4146-97E2-2D0C5B809D53}"/>
              </a:ext>
            </a:extLst>
          </p:cNvPr>
          <p:cNvSpPr/>
          <p:nvPr/>
        </p:nvSpPr>
        <p:spPr bwMode="auto">
          <a:xfrm>
            <a:off x="2450729" y="4935233"/>
            <a:ext cx="1459565"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Text to Speech</a:t>
            </a:r>
            <a:b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br>
            <a:r>
              <a:rPr kumimoji="0" lang="en-US" sz="80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w. </a:t>
            </a:r>
            <a:r>
              <a:rPr kumimoji="0" lang="en-US" sz="800" b="0" i="0" u="none" strike="noStrike" kern="0" cap="none" spc="0" normalizeH="0" baseline="0" noProof="0" dirty="0">
                <a:ln>
                  <a:noFill/>
                </a:ln>
                <a:solidFill>
                  <a:srgbClr val="FF0000"/>
                </a:solidFill>
                <a:effectLst/>
                <a:uLnTx/>
                <a:uFillTx/>
                <a:latin typeface="Segoe UI"/>
                <a:ea typeface="+mn-ea"/>
                <a:cs typeface="+mn-cs"/>
              </a:rPr>
              <a:t>Custom Voice</a:t>
            </a:r>
          </a:p>
        </p:txBody>
      </p:sp>
      <p:sp>
        <p:nvSpPr>
          <p:cNvPr id="83" name="Rectangle 82">
            <a:extLst>
              <a:ext uri="{FF2B5EF4-FFF2-40B4-BE49-F238E27FC236}">
                <a16:creationId xmlns:a16="http://schemas.microsoft.com/office/drawing/2014/main" id="{44B1B1AA-D64A-45BF-A0D9-8558B448D6C4}"/>
              </a:ext>
            </a:extLst>
          </p:cNvPr>
          <p:cNvSpPr/>
          <p:nvPr/>
        </p:nvSpPr>
        <p:spPr bwMode="auto">
          <a:xfrm>
            <a:off x="2450729" y="5290470"/>
            <a:ext cx="1459565"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Speech Translation</a:t>
            </a:r>
            <a:b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br>
            <a:r>
              <a:rPr kumimoji="0" lang="en-US" sz="80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w. </a:t>
            </a:r>
            <a:r>
              <a:rPr kumimoji="0" lang="en-US" sz="800" b="0" i="0" u="none" strike="noStrike" kern="0" cap="none" spc="0" normalizeH="0" baseline="0" noProof="0" dirty="0">
                <a:ln>
                  <a:noFill/>
                </a:ln>
                <a:solidFill>
                  <a:srgbClr val="FF0000"/>
                </a:solidFill>
                <a:effectLst/>
                <a:uLnTx/>
                <a:uFillTx/>
                <a:latin typeface="Segoe UI"/>
                <a:ea typeface="+mn-ea"/>
                <a:cs typeface="+mn-cs"/>
              </a:rPr>
              <a:t>Custom Translator</a:t>
            </a:r>
          </a:p>
        </p:txBody>
      </p:sp>
      <p:sp>
        <p:nvSpPr>
          <p:cNvPr id="84" name="Rectangle 83">
            <a:extLst>
              <a:ext uri="{FF2B5EF4-FFF2-40B4-BE49-F238E27FC236}">
                <a16:creationId xmlns:a16="http://schemas.microsoft.com/office/drawing/2014/main" id="{A6ECC83B-95EB-462C-9D52-6562B10749D5}"/>
              </a:ext>
            </a:extLst>
          </p:cNvPr>
          <p:cNvSpPr/>
          <p:nvPr/>
        </p:nvSpPr>
        <p:spPr bwMode="auto">
          <a:xfrm>
            <a:off x="8303944" y="3844811"/>
            <a:ext cx="1459565"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Web Search</a:t>
            </a:r>
          </a:p>
        </p:txBody>
      </p:sp>
      <p:sp>
        <p:nvSpPr>
          <p:cNvPr id="86" name="Rectangle 85">
            <a:extLst>
              <a:ext uri="{FF2B5EF4-FFF2-40B4-BE49-F238E27FC236}">
                <a16:creationId xmlns:a16="http://schemas.microsoft.com/office/drawing/2014/main" id="{B7DE40E1-0CC7-489C-B462-48E192AFCCAC}"/>
              </a:ext>
            </a:extLst>
          </p:cNvPr>
          <p:cNvSpPr/>
          <p:nvPr/>
        </p:nvSpPr>
        <p:spPr bwMode="auto">
          <a:xfrm>
            <a:off x="8303944" y="4202177"/>
            <a:ext cx="1459565"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Image Search</a:t>
            </a:r>
          </a:p>
        </p:txBody>
      </p:sp>
      <p:sp>
        <p:nvSpPr>
          <p:cNvPr id="87" name="Rectangle 86">
            <a:extLst>
              <a:ext uri="{FF2B5EF4-FFF2-40B4-BE49-F238E27FC236}">
                <a16:creationId xmlns:a16="http://schemas.microsoft.com/office/drawing/2014/main" id="{4D3797F0-B0A4-461A-90EC-D330A94E988A}"/>
              </a:ext>
            </a:extLst>
          </p:cNvPr>
          <p:cNvSpPr/>
          <p:nvPr/>
        </p:nvSpPr>
        <p:spPr bwMode="auto">
          <a:xfrm>
            <a:off x="8303944" y="4559543"/>
            <a:ext cx="1459565"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News Search</a:t>
            </a:r>
          </a:p>
        </p:txBody>
      </p:sp>
      <p:sp>
        <p:nvSpPr>
          <p:cNvPr id="88" name="Rectangle 87">
            <a:extLst>
              <a:ext uri="{FF2B5EF4-FFF2-40B4-BE49-F238E27FC236}">
                <a16:creationId xmlns:a16="http://schemas.microsoft.com/office/drawing/2014/main" id="{28EDD47C-4873-469A-8EAA-72CA50BA4780}"/>
              </a:ext>
            </a:extLst>
          </p:cNvPr>
          <p:cNvSpPr/>
          <p:nvPr/>
        </p:nvSpPr>
        <p:spPr bwMode="auto">
          <a:xfrm>
            <a:off x="8303944" y="4916909"/>
            <a:ext cx="1459565"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rPr>
              <a:t>Video Search</a:t>
            </a:r>
            <a:endParaRPr kumimoji="0" lang="en-US" sz="110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a:ea typeface="+mn-ea"/>
              <a:cs typeface="+mn-cs"/>
            </a:endParaRPr>
          </a:p>
        </p:txBody>
      </p:sp>
      <p:sp>
        <p:nvSpPr>
          <p:cNvPr id="65" name="Rectangle 64">
            <a:extLst>
              <a:ext uri="{FF2B5EF4-FFF2-40B4-BE49-F238E27FC236}">
                <a16:creationId xmlns:a16="http://schemas.microsoft.com/office/drawing/2014/main" id="{62A5EC76-7BEA-E54D-8632-AFA3FD934D49}"/>
              </a:ext>
            </a:extLst>
          </p:cNvPr>
          <p:cNvSpPr/>
          <p:nvPr/>
        </p:nvSpPr>
        <p:spPr bwMode="auto">
          <a:xfrm>
            <a:off x="4233369" y="4270764"/>
            <a:ext cx="1792342" cy="319994"/>
          </a:xfrm>
          <a:prstGeom prst="rect">
            <a:avLst/>
          </a:prstGeom>
          <a:noFill/>
          <a:ln w="9525" cap="flat" cmpd="sng" algn="ctr">
            <a:solidFill>
              <a:schemeClr val="tx1">
                <a:lumMod val="40000"/>
                <a:lumOff val="60000"/>
              </a:schemeClr>
            </a:solidFill>
            <a:prstDash val="solid"/>
            <a:headEnd type="none" w="med" len="med"/>
            <a:tailEnd type="none" w="med" len="med"/>
          </a:ln>
          <a:effectLst/>
        </p:spPr>
        <p:txBody>
          <a:bodyPr rot="0" spcFirstLastPara="0" vertOverflow="overflow" horzOverflow="overflow" vert="horz" wrap="square" lIns="89617" tIns="44802" rIns="89617" bIns="44802" numCol="1" spcCol="0" rtlCol="0" fromWordArt="0" anchor="ctr" anchorCtr="0" forceAA="0" compatLnSpc="1">
            <a:prstTxWarp prst="textNoShape">
              <a:avLst/>
            </a:prstTxWarp>
            <a:noAutofit/>
          </a:bodyPr>
          <a:lstStyle/>
          <a:p>
            <a:pPr marL="0" marR="0" lvl="0" indent="0" algn="ctr" defTabSz="860568" rtl="0" eaLnBrk="1" fontAlgn="auto" latinLnBrk="0" hangingPunct="1">
              <a:lnSpc>
                <a:spcPct val="9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FF0000"/>
                </a:solidFill>
                <a:effectLst/>
                <a:uLnTx/>
                <a:uFillTx/>
                <a:latin typeface="Segoe UI"/>
                <a:ea typeface="+mn-ea"/>
                <a:cs typeface="+mn-cs"/>
              </a:rPr>
              <a:t>Custom Vision</a:t>
            </a:r>
          </a:p>
        </p:txBody>
      </p:sp>
    </p:spTree>
    <p:extLst>
      <p:ext uri="{BB962C8B-B14F-4D97-AF65-F5344CB8AC3E}">
        <p14:creationId xmlns:p14="http://schemas.microsoft.com/office/powerpoint/2010/main" val="5788650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63" presetClass="path" presetSubtype="0" decel="100000" fill="hold" grpId="1" nodeType="withEffect">
                                  <p:stCondLst>
                                    <p:cond delay="0"/>
                                  </p:stCondLst>
                                  <p:childTnLst>
                                    <p:animMotion origin="layout" path="M 0 -1.36178E-8 L 0.04672 -1.36178E-8 " pathEditMode="relative" rAng="0" ptsTypes="AA">
                                      <p:cBhvr>
                                        <p:cTn id="9" dur="750" spd="-100000" fill="hold"/>
                                        <p:tgtEl>
                                          <p:spTgt spid="3"/>
                                        </p:tgtEl>
                                        <p:attrNameLst>
                                          <p:attrName>ppt_x</p:attrName>
                                          <p:attrName>ppt_y</p:attrName>
                                        </p:attrNameLst>
                                      </p:cBhvr>
                                      <p:rCtr x="23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theme/theme1.xml><?xml version="1.0" encoding="utf-8"?>
<a:theme xmlns:a="http://schemas.openxmlformats.org/drawingml/2006/main" name="9-51063_MLADS_Template">
  <a:themeElements>
    <a:clrScheme name="MLADS_2019">
      <a:dk1>
        <a:srgbClr val="000000"/>
      </a:dk1>
      <a:lt1>
        <a:srgbClr val="FFFFFF"/>
      </a:lt1>
      <a:dk2>
        <a:srgbClr val="243A5E"/>
      </a:dk2>
      <a:lt2>
        <a:srgbClr val="E6E6E6"/>
      </a:lt2>
      <a:accent1>
        <a:srgbClr val="0078D4"/>
      </a:accent1>
      <a:accent2>
        <a:srgbClr val="243A5E"/>
      </a:accent2>
      <a:accent3>
        <a:srgbClr val="FFB900"/>
      </a:accent3>
      <a:accent4>
        <a:srgbClr val="8661C5"/>
      </a:accent4>
      <a:accent5>
        <a:srgbClr val="737373"/>
      </a:accent5>
      <a:accent6>
        <a:srgbClr val="D2D2D2"/>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solidFill>
              <a:schemeClr val="tx1"/>
            </a:solidFill>
          </a:defRPr>
        </a:defPPr>
      </a:lstStyle>
    </a:txDef>
  </a:objectDefaults>
  <a:extraClrSchemeLst/>
  <a:extLst>
    <a:ext uri="{05A4C25C-085E-4340-85A3-A5531E510DB2}">
      <thm15:themeFamily xmlns:thm15="http://schemas.microsoft.com/office/thememl/2012/main" name="MLADS_16x9_Template_v02.potx" id="{56C7554B-34DB-42ED-B81C-0C80A2B12686}" vid="{547695E7-E4F5-423A-9868-FFA005DE69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78A2EBC6E34694C80F43E94FCA993B5" ma:contentTypeVersion="14" ma:contentTypeDescription="Create a new document." ma:contentTypeScope="" ma:versionID="1a7ced39ac191f9ec8deffde533b0c1c">
  <xsd:schema xmlns:xsd="http://www.w3.org/2001/XMLSchema" xmlns:xs="http://www.w3.org/2001/XMLSchema" xmlns:p="http://schemas.microsoft.com/office/2006/metadata/properties" xmlns:ns1="http://schemas.microsoft.com/sharepoint/v3" xmlns:ns2="e4aa919a-b200-49cb-beca-4c7e0810321e" xmlns:ns3="06670dda-0291-4061-b6e0-f6c0cb392c51" targetNamespace="http://schemas.microsoft.com/office/2006/metadata/properties" ma:root="true" ma:fieldsID="bedea8c8816a4e5934c808becd103583" ns1:_="" ns2:_="" ns3:_="">
    <xsd:import namespace="http://schemas.microsoft.com/sharepoint/v3"/>
    <xsd:import namespace="e4aa919a-b200-49cb-beca-4c7e0810321e"/>
    <xsd:import namespace="06670dda-0291-4061-b6e0-f6c0cb392c5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Location" minOccurs="0"/>
                <xsd:element ref="ns2:MediaServiceOCR" minOccurs="0"/>
                <xsd:element ref="ns3:SharedWithUsers" minOccurs="0"/>
                <xsd:element ref="ns3:SharedWithDetails" minOccurs="0"/>
                <xsd:element ref="ns2:MediaServiceGenerationTime" minOccurs="0"/>
                <xsd:element ref="ns2:MediaServiceEventHashCod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4aa919a-b200-49cb-beca-4c7e081032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fals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6670dda-0291-4061-b6e0-f6c0cb392c51"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e4aa919a-b200-49cb-beca-4c7e0810321e"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0BB3C309-8520-4616-80FC-2CB10D5B83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4aa919a-b200-49cb-beca-4c7e0810321e"/>
    <ds:schemaRef ds:uri="06670dda-0291-4061-b6e0-f6c0cb392c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e4aa919a-b200-49cb-beca-4c7e0810321e"/>
  </ds:schemaRefs>
</ds:datastoreItem>
</file>

<file path=docProps/app.xml><?xml version="1.0" encoding="utf-8"?>
<Properties xmlns="http://schemas.openxmlformats.org/officeDocument/2006/extended-properties" xmlns:vt="http://schemas.openxmlformats.org/officeDocument/2006/docPropsVTypes">
  <Template>MLADS_16x9_Template_v02</Template>
  <TotalTime>39</TotalTime>
  <Words>3157</Words>
  <Application>Microsoft Office PowerPoint</Application>
  <PresentationFormat>Widescreen</PresentationFormat>
  <Paragraphs>398</Paragraphs>
  <Slides>30</Slides>
  <Notes>20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30</vt:i4>
      </vt:variant>
    </vt:vector>
  </HeadingPairs>
  <TitlesOfParts>
    <vt:vector size="41" baseType="lpstr">
      <vt:lpstr>Arial</vt:lpstr>
      <vt:lpstr>Calibri</vt:lpstr>
      <vt:lpstr>Calibri Light</vt:lpstr>
      <vt:lpstr>Consolas</vt:lpstr>
      <vt:lpstr>Segoe UI</vt:lpstr>
      <vt:lpstr>Segoe UI Light</vt:lpstr>
      <vt:lpstr>Segoe UI Semibold</vt:lpstr>
      <vt:lpstr>Segoe UI Semilight</vt:lpstr>
      <vt:lpstr>Wingdings</vt:lpstr>
      <vt:lpstr>9-51063_MLADS_Template</vt:lpstr>
      <vt:lpstr>Office Theme</vt:lpstr>
      <vt:lpstr>An Introduction to Machine Learning, Artificial Intelligence and Deep Learning</vt:lpstr>
      <vt:lpstr>PowerPoint Presentation</vt:lpstr>
      <vt:lpstr>Data Science</vt:lpstr>
      <vt:lpstr>Data Science Described</vt:lpstr>
      <vt:lpstr>Progression</vt:lpstr>
      <vt:lpstr>Example</vt:lpstr>
      <vt:lpstr>Artificial Intelligence</vt:lpstr>
      <vt:lpstr>Artificial Intelligence</vt:lpstr>
      <vt:lpstr>Artificial Intelligence Uses and Implementation Families</vt:lpstr>
      <vt:lpstr>Learning Resource</vt:lpstr>
      <vt:lpstr>Example</vt:lpstr>
      <vt:lpstr>Machine Learning</vt:lpstr>
      <vt:lpstr>Machine Learning</vt:lpstr>
      <vt:lpstr>Machine Learning Simplified</vt:lpstr>
      <vt:lpstr>Machine Learning Uses and Algorithm Families</vt:lpstr>
      <vt:lpstr>Languages and Libraries</vt:lpstr>
      <vt:lpstr>Learning Resource</vt:lpstr>
      <vt:lpstr>Example</vt:lpstr>
      <vt:lpstr>Deep Learning</vt:lpstr>
      <vt:lpstr>Understanding Deep Learning  Learning through layers</vt:lpstr>
      <vt:lpstr>Complex Predictions and Classifications</vt:lpstr>
      <vt:lpstr>Learning Resource</vt:lpstr>
      <vt:lpstr>Example</vt:lpstr>
      <vt:lpstr>Platforms and Processing</vt:lpstr>
      <vt:lpstr>PowerPoint Presentation</vt:lpstr>
      <vt:lpstr>Platforms - ML/AI/DL on Azure</vt:lpstr>
      <vt:lpstr>Platforms – SQL Server</vt:lpstr>
      <vt:lpstr>Hybrid Modeling and Deployments Deploy and manage models on internal systems or intelligent cloud and edge </vt:lpstr>
      <vt:lpstr>Example</vt:lpstr>
      <vt:lpstr>PowerPoint Presentation</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AI, AND DATA SCIENCE CONFERENCE</dc:title>
  <dc:subject>&lt;Event name&gt;</dc:subject>
  <dc:creator>Alex Blanton</dc:creator>
  <cp:keywords>MLADS - Machine Learning, AI, and Data Science Conference</cp:keywords>
  <dc:description/>
  <cp:lastModifiedBy>Buck Woody</cp:lastModifiedBy>
  <cp:revision>4</cp:revision>
  <dcterms:created xsi:type="dcterms:W3CDTF">2019-10-10T22:36:53Z</dcterms:created>
  <dcterms:modified xsi:type="dcterms:W3CDTF">2019-11-14T13:42:47Z</dcterms:modified>
  <cp:category>MLADS - Machine Learning, AI, and Data Science Conference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0x010100778A2EBC6E34694C80F43E94FCA993B5</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